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6808" cy="1894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Кыстыбый</a:t>
            </a:r>
            <a:r>
              <a:rPr lang="ru-RU" dirty="0" smtClean="0">
                <a:solidFill>
                  <a:schemeClr val="tx1"/>
                </a:solidFill>
              </a:rPr>
              <a:t> — национальное блюдо татарской кухни: связь поколений»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715016"/>
            <a:ext cx="2671754" cy="945658"/>
          </a:xfrm>
        </p:spPr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Замановых</a:t>
            </a:r>
            <a:endParaRPr lang="ru-RU" dirty="0" smtClean="0"/>
          </a:p>
          <a:p>
            <a:r>
              <a:rPr lang="ru-RU" dirty="0" smtClean="0"/>
              <a:t>Детский сад №11</a:t>
            </a:r>
            <a:endParaRPr lang="ru-RU" dirty="0"/>
          </a:p>
        </p:txBody>
      </p:sp>
      <p:sp>
        <p:nvSpPr>
          <p:cNvPr id="2050" name="AutoShape 2" descr="blob:https://web.telegram.org/8f4f8d35-7207-48e2-a2d5-300d83926f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telegram.org/8f4f8d35-7207-48e2-a2d5-300d83926f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8f4f8d35-7207-48e2-a2d5-300d83926f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3786196" cy="4511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293242">
            <a:off x="137267" y="1188486"/>
            <a:ext cx="6000792" cy="1894362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chemeClr val="tx1"/>
                </a:solidFill>
              </a:rPr>
              <a:t>Спасибо </a:t>
            </a:r>
            <a:r>
              <a:rPr lang="ru-RU" sz="6600" i="1" dirty="0" smtClean="0">
                <a:solidFill>
                  <a:schemeClr val="tx1"/>
                </a:solidFill>
              </a:rPr>
              <a:t>з</a:t>
            </a:r>
            <a:r>
              <a:rPr lang="ru-RU" sz="6600" i="1" dirty="0" smtClean="0">
                <a:solidFill>
                  <a:schemeClr val="tx1"/>
                </a:solidFill>
              </a:rPr>
              <a:t>а внимание!</a:t>
            </a:r>
            <a:endParaRPr lang="ru-RU" sz="66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9c3c234-2f8a-46d9-a096-4e5dfeb477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14507"/>
            <a:ext cx="3857620" cy="51434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6318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такое </a:t>
            </a:r>
            <a:r>
              <a:rPr lang="ru-RU" dirty="0" err="1" smtClean="0">
                <a:solidFill>
                  <a:schemeClr val="tx1"/>
                </a:solidFill>
              </a:rPr>
              <a:t>кыстыбый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4857784" cy="56864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Кыстыбый</a:t>
            </a:r>
            <a:r>
              <a:rPr lang="ru-RU" dirty="0" smtClean="0"/>
              <a:t> — традиционное блюдо татарской и башкирской кухни.</a:t>
            </a:r>
          </a:p>
          <a:p>
            <a:r>
              <a:rPr lang="ru-RU" dirty="0" smtClean="0"/>
              <a:t>Представляет собой лепёшку из пресного теста с начинкой.</a:t>
            </a:r>
          </a:p>
          <a:p>
            <a:r>
              <a:rPr lang="ru-RU" dirty="0" smtClean="0"/>
              <a:t>Название происходит от татарского слова </a:t>
            </a:r>
            <a:r>
              <a:rPr lang="ru-RU" i="1" dirty="0" err="1" smtClean="0"/>
              <a:t>кыстыру</a:t>
            </a:r>
            <a:r>
              <a:rPr lang="ru-RU" dirty="0" smtClean="0"/>
              <a:t> («вставлять», «вкладывать»).</a:t>
            </a:r>
          </a:p>
          <a:p>
            <a:r>
              <a:rPr lang="ru-RU" dirty="0" smtClean="0"/>
              <a:t>В некоторых регионах называется </a:t>
            </a:r>
            <a:r>
              <a:rPr lang="ru-RU" b="1" dirty="0" smtClean="0"/>
              <a:t>«</a:t>
            </a:r>
            <a:r>
              <a:rPr lang="ru-RU" b="1" dirty="0" err="1" smtClean="0"/>
              <a:t>кузикмяк</a:t>
            </a:r>
            <a:r>
              <a:rPr lang="ru-RU" b="1" dirty="0" smtClean="0"/>
              <a:t>»</a:t>
            </a:r>
            <a:r>
              <a:rPr lang="ru-RU" dirty="0" smtClean="0"/>
              <a:t> («хлеб с глазами» — из‑за характерных пятнышек на поверхности).</a:t>
            </a:r>
          </a:p>
          <a:p>
            <a:r>
              <a:rPr lang="ru-RU" i="1" dirty="0" smtClean="0"/>
              <a:t>(Ключевая особенность:</a:t>
            </a:r>
            <a:r>
              <a:rPr lang="ru-RU" dirty="0" smtClean="0"/>
              <a:t> простота ингредиентов и глубокий культурный смысл.)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357430"/>
            <a:ext cx="3929058" cy="4014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6318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История блюда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6829444" cy="51880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Происхождение</a:t>
            </a:r>
          </a:p>
          <a:p>
            <a:r>
              <a:rPr lang="ru-RU" dirty="0" smtClean="0"/>
              <a:t>Уходит </a:t>
            </a:r>
            <a:r>
              <a:rPr lang="ru-RU" dirty="0" smtClean="0"/>
              <a:t>корнями в быт кочевых тюркских племён.</a:t>
            </a:r>
          </a:p>
          <a:p>
            <a:r>
              <a:rPr lang="ru-RU" dirty="0" smtClean="0"/>
              <a:t>Изначально начинка — молочная пшённая каша (доступный и сытный продукт).</a:t>
            </a:r>
          </a:p>
          <a:p>
            <a:r>
              <a:rPr lang="ru-RU" dirty="0" smtClean="0"/>
              <a:t>Позже распространились варианты с картофелем, конопляной мукой, маком.</a:t>
            </a:r>
          </a:p>
          <a:p>
            <a:pPr>
              <a:buNone/>
            </a:pPr>
            <a:r>
              <a:rPr lang="ru-RU" b="1" dirty="0" smtClean="0"/>
              <a:t>Эволюция:</a:t>
            </a:r>
            <a:endParaRPr lang="ru-RU" dirty="0" smtClean="0"/>
          </a:p>
          <a:p>
            <a:r>
              <a:rPr lang="ru-RU" dirty="0" smtClean="0"/>
              <a:t>Из крестьянской пищи — в элемент праздничной трапезы.</a:t>
            </a:r>
          </a:p>
          <a:p>
            <a:r>
              <a:rPr lang="ru-RU" dirty="0" smtClean="0"/>
              <a:t>Сегодня — символ татарской идентичности и гостеприимства.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7143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Классический рецепт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41148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/>
              <a:t>Ингредиенты:</a:t>
            </a:r>
            <a:endParaRPr lang="ru-RU" sz="1900" dirty="0" smtClean="0"/>
          </a:p>
          <a:p>
            <a:r>
              <a:rPr lang="ru-RU" sz="1900" b="1" dirty="0" smtClean="0"/>
              <a:t>Тесто:</a:t>
            </a:r>
            <a:r>
              <a:rPr lang="ru-RU" sz="1900" dirty="0" smtClean="0"/>
              <a:t> мука, кефир, яйцо, соль, сода.</a:t>
            </a:r>
          </a:p>
          <a:p>
            <a:r>
              <a:rPr lang="ru-RU" sz="1900" b="1" dirty="0" smtClean="0"/>
              <a:t>Начинка:</a:t>
            </a:r>
            <a:r>
              <a:rPr lang="ru-RU" sz="1900" dirty="0" smtClean="0"/>
              <a:t> картофельное пюре с обжаренным луком, сливочное масло.</a:t>
            </a:r>
          </a:p>
          <a:p>
            <a:pPr>
              <a:buNone/>
            </a:pPr>
            <a:r>
              <a:rPr lang="ru-RU" sz="1900" b="1" dirty="0" smtClean="0"/>
              <a:t>Технология: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1. Замесить </a:t>
            </a:r>
            <a:r>
              <a:rPr lang="ru-RU" sz="1900" dirty="0" smtClean="0"/>
              <a:t>эластичное тесто.</a:t>
            </a:r>
          </a:p>
          <a:p>
            <a:pPr>
              <a:buNone/>
            </a:pPr>
            <a:r>
              <a:rPr lang="ru-RU" sz="1900" dirty="0" smtClean="0"/>
              <a:t>2. Раскатать </a:t>
            </a:r>
            <a:r>
              <a:rPr lang="ru-RU" sz="1900" dirty="0" smtClean="0"/>
              <a:t>тонкие лепёшки.</a:t>
            </a:r>
          </a:p>
          <a:p>
            <a:pPr>
              <a:buNone/>
            </a:pPr>
            <a:r>
              <a:rPr lang="ru-RU" sz="1900" dirty="0" smtClean="0"/>
              <a:t>3. Обжарить </a:t>
            </a:r>
            <a:r>
              <a:rPr lang="ru-RU" sz="1900" dirty="0" smtClean="0"/>
              <a:t>на сухой сковороде.</a:t>
            </a:r>
          </a:p>
          <a:p>
            <a:pPr>
              <a:buNone/>
            </a:pPr>
            <a:r>
              <a:rPr lang="ru-RU" sz="1900" dirty="0" smtClean="0"/>
              <a:t>4. Наполнить </a:t>
            </a:r>
            <a:r>
              <a:rPr lang="ru-RU" sz="1900" dirty="0" smtClean="0"/>
              <a:t>горячей начинкой.</a:t>
            </a:r>
          </a:p>
          <a:p>
            <a:pPr>
              <a:buNone/>
            </a:pPr>
            <a:r>
              <a:rPr lang="ru-RU" sz="1900" dirty="0" smtClean="0"/>
              <a:t>5.Смазать </a:t>
            </a:r>
            <a:r>
              <a:rPr lang="ru-RU" sz="1900" dirty="0" smtClean="0"/>
              <a:t>сливочным маслом.</a:t>
            </a:r>
          </a:p>
          <a:p>
            <a:pPr>
              <a:buNone/>
            </a:pPr>
            <a:r>
              <a:rPr lang="ru-RU" sz="1900" i="1" dirty="0" smtClean="0"/>
              <a:t>(Секрет</a:t>
            </a:r>
            <a:r>
              <a:rPr lang="ru-RU" sz="1900" i="1" dirty="0" smtClean="0"/>
              <a:t>:</a:t>
            </a:r>
            <a:r>
              <a:rPr lang="ru-RU" sz="1900" dirty="0" smtClean="0"/>
              <a:t> лепёшки должны быть мягкими и гибкими, чтобы не ломались при складывании</a:t>
            </a:r>
            <a:r>
              <a:rPr lang="ru-RU" sz="1900" dirty="0" smtClean="0"/>
              <a:t>.)</a:t>
            </a:r>
            <a:endParaRPr lang="ru-RU" sz="1900" dirty="0" smtClean="0"/>
          </a:p>
          <a:p>
            <a:endParaRPr lang="ru-RU" dirty="0"/>
          </a:p>
        </p:txBody>
      </p:sp>
      <p:pic>
        <p:nvPicPr>
          <p:cNvPr id="6" name="Рисунок 5" descr="8dc119a2-40e9-4da7-9c87-1a29da5a4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000108"/>
            <a:ext cx="1928808" cy="2162619"/>
          </a:xfrm>
          <a:prstGeom prst="rect">
            <a:avLst/>
          </a:prstGeom>
        </p:spPr>
      </p:pic>
      <p:pic>
        <p:nvPicPr>
          <p:cNvPr id="7" name="Рисунок 6" descr="7acf18bd-1c7c-48ff-8e4e-eefa141c6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571744"/>
            <a:ext cx="2214578" cy="2491398"/>
          </a:xfrm>
          <a:prstGeom prst="rect">
            <a:avLst/>
          </a:prstGeom>
        </p:spPr>
      </p:pic>
      <p:pic>
        <p:nvPicPr>
          <p:cNvPr id="8" name="Рисунок 7" descr="c4470ff9-0733-4226-b1bc-defcbbce8bf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487" y="4071942"/>
            <a:ext cx="2434513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Кыстыбый</a:t>
            </a:r>
            <a:r>
              <a:rPr lang="ru-RU" b="1" dirty="0" smtClean="0">
                <a:solidFill>
                  <a:schemeClr val="tx1"/>
                </a:solidFill>
              </a:rPr>
              <a:t> в семейной традиции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3362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Роль в культуре:</a:t>
            </a:r>
            <a:endParaRPr lang="ru-RU" sz="2000" dirty="0" smtClean="0"/>
          </a:p>
          <a:p>
            <a:r>
              <a:rPr lang="ru-RU" sz="2000" dirty="0" smtClean="0"/>
              <a:t>Готовится на праздники (Сабантуй, свадьбы, именины).</a:t>
            </a:r>
          </a:p>
          <a:p>
            <a:r>
              <a:rPr lang="ru-RU" sz="2000" dirty="0" smtClean="0"/>
              <a:t>Передаётся от бабушек к внучкам как «кулинарное наследство».</a:t>
            </a:r>
          </a:p>
          <a:p>
            <a:r>
              <a:rPr lang="ru-RU" sz="2000" dirty="0" smtClean="0"/>
              <a:t>Символизирует заботу: блюдо требует времени и внимания.</a:t>
            </a:r>
          </a:p>
          <a:p>
            <a:pPr>
              <a:buNone/>
            </a:pPr>
            <a:r>
              <a:rPr lang="ru-RU" sz="2000" b="1" dirty="0" smtClean="0"/>
              <a:t>Обрядовый аспект:</a:t>
            </a:r>
            <a:endParaRPr lang="ru-RU" sz="2000" dirty="0" smtClean="0"/>
          </a:p>
          <a:p>
            <a:r>
              <a:rPr lang="ru-RU" sz="2000" dirty="0" smtClean="0"/>
              <a:t>На свадьбах </a:t>
            </a:r>
            <a:r>
              <a:rPr lang="ru-RU" sz="2000" dirty="0" err="1" smtClean="0"/>
              <a:t>кыстыбый</a:t>
            </a:r>
            <a:r>
              <a:rPr lang="ru-RU" sz="2000" dirty="0" smtClean="0"/>
              <a:t> может быть частью угощения для гостей.</a:t>
            </a:r>
          </a:p>
          <a:p>
            <a:r>
              <a:rPr lang="ru-RU" sz="2000" dirty="0" smtClean="0"/>
              <a:t>В деревнях — обязательное блюдо на встречах родственников.</a:t>
            </a:r>
          </a:p>
          <a:p>
            <a:endParaRPr lang="ru-RU" dirty="0"/>
          </a:p>
        </p:txBody>
      </p:sp>
      <p:pic>
        <p:nvPicPr>
          <p:cNvPr id="4" name="Рисунок 3" descr="d0d5de96-5877-4e51-8779-5a7a57f782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071546"/>
            <a:ext cx="3500430" cy="2625323"/>
          </a:xfrm>
          <a:prstGeom prst="rect">
            <a:avLst/>
          </a:prstGeom>
        </p:spPr>
      </p:pic>
      <p:pic>
        <p:nvPicPr>
          <p:cNvPr id="5" name="Рисунок 4" descr="6f1b1b52-688e-4345-84f5-64fb48d7b9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7299" y="3786190"/>
            <a:ext cx="2196701" cy="2928934"/>
          </a:xfrm>
          <a:prstGeom prst="rect">
            <a:avLst/>
          </a:prstGeom>
        </p:spPr>
      </p:pic>
      <p:pic>
        <p:nvPicPr>
          <p:cNvPr id="6" name="Рисунок 5" descr="8f4f8d35-7207-48e2-a2d5-300d83926f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810003"/>
            <a:ext cx="2285998" cy="304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67600" cy="774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передается рецепт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4857784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/>
              <a:t>Механизмы сохранения традиции:</a:t>
            </a:r>
            <a:endParaRPr lang="ru-RU" sz="2000" dirty="0" smtClean="0"/>
          </a:p>
          <a:p>
            <a:r>
              <a:rPr lang="ru-RU" sz="2000" b="1" dirty="0" smtClean="0"/>
              <a:t>Устное наследие:</a:t>
            </a:r>
            <a:r>
              <a:rPr lang="ru-RU" sz="2000" dirty="0" smtClean="0"/>
              <a:t> бабушки учат внучек «на кухне», объясняя нюансы.</a:t>
            </a:r>
          </a:p>
          <a:p>
            <a:r>
              <a:rPr lang="ru-RU" sz="2000" b="1" dirty="0" smtClean="0"/>
              <a:t>Семейные застолья:</a:t>
            </a:r>
            <a:r>
              <a:rPr lang="ru-RU" sz="2000" dirty="0" smtClean="0"/>
              <a:t> приготовление вместе — способ передачи знаний.</a:t>
            </a:r>
          </a:p>
          <a:p>
            <a:r>
              <a:rPr lang="ru-RU" sz="2000" b="1" dirty="0" smtClean="0"/>
              <a:t>Письменные рецепты:</a:t>
            </a:r>
            <a:r>
              <a:rPr lang="ru-RU" sz="2000" dirty="0" smtClean="0"/>
              <a:t> в семейных альбомах, блокнотах.</a:t>
            </a:r>
          </a:p>
          <a:p>
            <a:r>
              <a:rPr lang="ru-RU" sz="2000" b="1" dirty="0" smtClean="0"/>
              <a:t>Современные форматы:</a:t>
            </a:r>
            <a:r>
              <a:rPr lang="ru-RU" sz="2000" dirty="0" smtClean="0"/>
              <a:t> </a:t>
            </a:r>
            <a:r>
              <a:rPr lang="ru-RU" sz="2000" dirty="0" err="1" smtClean="0"/>
              <a:t>видеоуроки</a:t>
            </a:r>
            <a:r>
              <a:rPr lang="ru-RU" sz="2000" dirty="0" smtClean="0"/>
              <a:t>, </a:t>
            </a:r>
            <a:r>
              <a:rPr lang="ru-RU" sz="2000" dirty="0" err="1" smtClean="0"/>
              <a:t>блоги</a:t>
            </a:r>
            <a:r>
              <a:rPr lang="ru-RU" sz="2000" dirty="0" smtClean="0"/>
              <a:t>, кулинарные мастер‑классы.</a:t>
            </a:r>
          </a:p>
          <a:p>
            <a:pPr>
              <a:buNone/>
            </a:pPr>
            <a:r>
              <a:rPr lang="ru-RU" sz="2000" i="1" dirty="0" smtClean="0"/>
              <a:t>(Пример</a:t>
            </a:r>
            <a:r>
              <a:rPr lang="ru-RU" sz="2000" i="1" dirty="0" smtClean="0"/>
              <a:t>:</a:t>
            </a:r>
            <a:r>
              <a:rPr lang="ru-RU" sz="2000" dirty="0" smtClean="0"/>
              <a:t> в Татарстане проводятся фестивали </a:t>
            </a:r>
            <a:r>
              <a:rPr lang="ru-RU" sz="2000" dirty="0" err="1" smtClean="0"/>
              <a:t>кыстыбыя</a:t>
            </a:r>
            <a:r>
              <a:rPr lang="ru-RU" sz="2000" dirty="0" smtClean="0"/>
              <a:t>, где старшее поколение делится секретами с молодёжью</a:t>
            </a:r>
            <a:r>
              <a:rPr lang="ru-RU" sz="2000" dirty="0" smtClean="0"/>
              <a:t>.)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1781">
            <a:off x="5048804" y="3839600"/>
            <a:ext cx="3820146" cy="2544759"/>
          </a:xfrm>
          <a:prstGeom prst="rect">
            <a:avLst/>
          </a:prstGeom>
          <a:noFill/>
        </p:spPr>
      </p:pic>
      <p:pic>
        <p:nvPicPr>
          <p:cNvPr id="6" name="Рисунок 5" descr="7db19a41-c44f-4149-9d97-8f63644e4a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142984"/>
            <a:ext cx="208954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Символическое значение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Что олицетворяет </a:t>
            </a:r>
            <a:r>
              <a:rPr lang="ru-RU" sz="2000" b="1" dirty="0" err="1" smtClean="0"/>
              <a:t>кыстыбый</a:t>
            </a:r>
            <a:r>
              <a:rPr lang="ru-RU" sz="2000" b="1" dirty="0" smtClean="0"/>
              <a:t>:</a:t>
            </a:r>
            <a:endParaRPr lang="ru-RU" sz="2000" dirty="0" smtClean="0"/>
          </a:p>
          <a:p>
            <a:r>
              <a:rPr lang="ru-RU" sz="2000" b="1" dirty="0" smtClean="0"/>
              <a:t>Единство семьи:</a:t>
            </a:r>
            <a:r>
              <a:rPr lang="ru-RU" sz="2000" dirty="0" smtClean="0"/>
              <a:t> совместное приготовление объединяет поколения.</a:t>
            </a:r>
          </a:p>
          <a:p>
            <a:r>
              <a:rPr lang="ru-RU" sz="2000" b="1" dirty="0" smtClean="0"/>
              <a:t>Бережливость:</a:t>
            </a:r>
            <a:r>
              <a:rPr lang="ru-RU" sz="2000" dirty="0" smtClean="0"/>
              <a:t> использование простых, доступных продуктов.</a:t>
            </a:r>
          </a:p>
          <a:p>
            <a:r>
              <a:rPr lang="ru-RU" sz="2000" b="1" dirty="0" smtClean="0"/>
              <a:t>Гостеприимство:</a:t>
            </a:r>
            <a:r>
              <a:rPr lang="ru-RU" sz="2000" dirty="0" smtClean="0"/>
              <a:t> подача гостям — знак уважения.</a:t>
            </a:r>
          </a:p>
          <a:p>
            <a:r>
              <a:rPr lang="ru-RU" sz="2000" b="1" dirty="0" smtClean="0"/>
              <a:t>Связь с землёй:</a:t>
            </a:r>
            <a:r>
              <a:rPr lang="ru-RU" sz="2000" dirty="0" smtClean="0"/>
              <a:t> начинка из картофеля или пшена отражает аграрные традиции.</a:t>
            </a:r>
          </a:p>
          <a:p>
            <a:pPr>
              <a:buNone/>
            </a:pPr>
            <a:r>
              <a:rPr lang="ru-RU" sz="2000" i="1" dirty="0" smtClean="0"/>
              <a:t>(Цитата</a:t>
            </a:r>
            <a:r>
              <a:rPr lang="ru-RU" sz="2000" i="1" dirty="0" smtClean="0"/>
              <a:t>:</a:t>
            </a:r>
            <a:r>
              <a:rPr lang="ru-RU" sz="2000" dirty="0" smtClean="0"/>
              <a:t> «</a:t>
            </a:r>
            <a:r>
              <a:rPr lang="ru-RU" sz="2000" dirty="0" err="1" smtClean="0"/>
              <a:t>Кыстыбый</a:t>
            </a:r>
            <a:r>
              <a:rPr lang="ru-RU" sz="2000" dirty="0" smtClean="0"/>
              <a:t> — это не просто еда, это история, которую едят руками» (этнограф Р. Ганиева</a:t>
            </a:r>
            <a:r>
              <a:rPr lang="ru-RU" sz="2000" dirty="0" smtClean="0"/>
              <a:t>).)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Интересные факты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2011 году в Башкортостане приготовили </a:t>
            </a:r>
            <a:r>
              <a:rPr lang="ru-RU" b="1" dirty="0" smtClean="0"/>
              <a:t>самый большой </a:t>
            </a:r>
            <a:r>
              <a:rPr lang="ru-RU" b="1" dirty="0" err="1" smtClean="0"/>
              <a:t>кыстыбый</a:t>
            </a:r>
            <a:r>
              <a:rPr lang="ru-RU" dirty="0" smtClean="0"/>
              <a:t> (диаметр — 2,1 м). Для этого использовали двухметровую скалку и 50 кг угля!</a:t>
            </a:r>
          </a:p>
          <a:p>
            <a:r>
              <a:rPr lang="ru-RU" dirty="0" smtClean="0"/>
              <a:t>Блюдо занесено в </a:t>
            </a:r>
            <a:r>
              <a:rPr lang="ru-RU" b="1" dirty="0" smtClean="0"/>
              <a:t>Книгу рекордов </a:t>
            </a:r>
            <a:r>
              <a:rPr lang="ru-RU" b="1" dirty="0" err="1" smtClean="0"/>
              <a:t>Гиннесса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татарских деревнях до сих пор хранят </a:t>
            </a:r>
            <a:r>
              <a:rPr lang="ru-RU" b="1" dirty="0" smtClean="0"/>
              <a:t>старинные скалки и сковороды</a:t>
            </a:r>
            <a:r>
              <a:rPr lang="ru-RU" dirty="0" smtClean="0"/>
              <a:t> для </a:t>
            </a:r>
            <a:r>
              <a:rPr lang="ru-RU" dirty="0" err="1" smtClean="0"/>
              <a:t>кыстыбыя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некоторых семьях рецепт </a:t>
            </a:r>
            <a:r>
              <a:rPr lang="ru-RU" dirty="0" err="1" smtClean="0"/>
              <a:t>кыстыбыя</a:t>
            </a:r>
            <a:r>
              <a:rPr lang="ru-RU" dirty="0" smtClean="0"/>
              <a:t> — часть </a:t>
            </a:r>
            <a:r>
              <a:rPr lang="ru-RU" b="1" dirty="0" smtClean="0"/>
              <a:t>свадебного приданого</a:t>
            </a:r>
            <a:r>
              <a:rPr lang="ru-RU" dirty="0" smtClean="0"/>
              <a:t> невесты.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Почему </a:t>
            </a:r>
            <a:r>
              <a:rPr lang="ru-RU" b="1" dirty="0" err="1" smtClean="0">
                <a:solidFill>
                  <a:schemeClr val="tx1"/>
                </a:solidFill>
              </a:rPr>
              <a:t>кыстыбый</a:t>
            </a:r>
            <a:r>
              <a:rPr lang="ru-RU" b="1" dirty="0" smtClean="0">
                <a:solidFill>
                  <a:schemeClr val="tx1"/>
                </a:solidFill>
              </a:rPr>
              <a:t> важен?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2056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Сохраняет </a:t>
            </a:r>
            <a:r>
              <a:rPr lang="ru-RU" dirty="0" smtClean="0"/>
              <a:t>культурную идентичность татарского народа.</a:t>
            </a:r>
          </a:p>
          <a:p>
            <a:r>
              <a:rPr lang="ru-RU" dirty="0" smtClean="0"/>
              <a:t>Объединяет поколения через общую традицию.</a:t>
            </a:r>
          </a:p>
          <a:p>
            <a:r>
              <a:rPr lang="ru-RU" dirty="0" smtClean="0"/>
              <a:t>Демонстрирует мудрость народной кухни: просто, сытно, вкусно.</a:t>
            </a:r>
          </a:p>
          <a:p>
            <a:pPr>
              <a:buNone/>
            </a:pPr>
            <a:r>
              <a:rPr lang="ru-RU" b="1" dirty="0" smtClean="0"/>
              <a:t>Призыв: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Попробуйте приготовить </a:t>
            </a:r>
            <a:r>
              <a:rPr lang="ru-RU" dirty="0" err="1" smtClean="0"/>
              <a:t>кыстыбый</a:t>
            </a:r>
            <a:r>
              <a:rPr lang="ru-RU" dirty="0" smtClean="0"/>
              <a:t> дома — и вы прикоснётесь к многовековой истории!</a:t>
            </a:r>
          </a:p>
          <a:p>
            <a:endParaRPr lang="ru-RU" dirty="0"/>
          </a:p>
        </p:txBody>
      </p:sp>
      <p:pic>
        <p:nvPicPr>
          <p:cNvPr id="4" name="Рисунок 3" descr="c55808d0-e7e5-470f-9f2c-c6523183bd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428736"/>
            <a:ext cx="3500462" cy="49291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140</Words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«Кыстыбый — национальное блюдо татарской кухни: связь поколений» </vt:lpstr>
      <vt:lpstr>Что такое кыстыбый?</vt:lpstr>
      <vt:lpstr>История блюда</vt:lpstr>
      <vt:lpstr>Классический рецепт </vt:lpstr>
      <vt:lpstr>Кыстыбый в семейной традиции </vt:lpstr>
      <vt:lpstr>Как передается рецепт</vt:lpstr>
      <vt:lpstr>Символическое значение </vt:lpstr>
      <vt:lpstr>Интересные факты </vt:lpstr>
      <vt:lpstr>Почему кыстыбый важен?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«Кыстыбый — национальное блюдо татарской кухни: связь поколений» </dc:title>
  <dc:creator>User</dc:creator>
  <cp:lastModifiedBy>User</cp:lastModifiedBy>
  <cp:revision>2</cp:revision>
  <dcterms:created xsi:type="dcterms:W3CDTF">2025-10-31T11:14:52Z</dcterms:created>
  <dcterms:modified xsi:type="dcterms:W3CDTF">2025-10-31T12:39:42Z</dcterms:modified>
</cp:coreProperties>
</file>