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71" r:id="rId6"/>
    <p:sldId id="270" r:id="rId7"/>
    <p:sldId id="272" r:id="rId8"/>
    <p:sldId id="261" r:id="rId9"/>
    <p:sldId id="263" r:id="rId10"/>
    <p:sldId id="262" r:id="rId11"/>
    <p:sldId id="273" r:id="rId12"/>
    <p:sldId id="274" r:id="rId13"/>
    <p:sldId id="275" r:id="rId14"/>
    <p:sldId id="264" r:id="rId15"/>
    <p:sldId id="269" r:id="rId16"/>
    <p:sldId id="268" r:id="rId17"/>
    <p:sldId id="267"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72A96B9-BEBF-48A4-B55E-8E061EF88486}" type="datetimeFigureOut">
              <a:rPr lang="ru-RU" smtClean="0"/>
              <a:t>26.04.2021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41998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72A96B9-BEBF-48A4-B55E-8E061EF88486}" type="datetimeFigureOut">
              <a:rPr lang="ru-RU" smtClean="0"/>
              <a:t>26.04.2021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2670018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72A96B9-BEBF-48A4-B55E-8E061EF88486}" type="datetimeFigureOut">
              <a:rPr lang="ru-RU" smtClean="0"/>
              <a:t>26.04.2021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4239866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72A96B9-BEBF-48A4-B55E-8E061EF88486}" type="datetimeFigureOut">
              <a:rPr lang="ru-RU" smtClean="0"/>
              <a:t>26.04.2021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391000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72A96B9-BEBF-48A4-B55E-8E061EF88486}" type="datetimeFigureOut">
              <a:rPr lang="ru-RU" smtClean="0"/>
              <a:t>26.04.2021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251268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72A96B9-BEBF-48A4-B55E-8E061EF88486}" type="datetimeFigureOut">
              <a:rPr lang="ru-RU" smtClean="0"/>
              <a:t>26.04.2021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1432365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72A96B9-BEBF-48A4-B55E-8E061EF88486}" type="datetimeFigureOut">
              <a:rPr lang="ru-RU" smtClean="0"/>
              <a:t>26.04.2021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1208190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72A96B9-BEBF-48A4-B55E-8E061EF88486}" type="datetimeFigureOut">
              <a:rPr lang="ru-RU" smtClean="0"/>
              <a:t>26.04.2021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921864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72A96B9-BEBF-48A4-B55E-8E061EF88486}" type="datetimeFigureOut">
              <a:rPr lang="ru-RU" smtClean="0"/>
              <a:t>26.04.2021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3736925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72A96B9-BEBF-48A4-B55E-8E061EF88486}" type="datetimeFigureOut">
              <a:rPr lang="ru-RU" smtClean="0"/>
              <a:t>26.04.2021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3447305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72A96B9-BEBF-48A4-B55E-8E061EF88486}" type="datetimeFigureOut">
              <a:rPr lang="ru-RU" smtClean="0"/>
              <a:t>26.04.2021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05D89B-0294-4ED5-BE2C-6071CFA01EA3}" type="slidenum">
              <a:rPr lang="ru-RU" smtClean="0"/>
              <a:t>‹#›</a:t>
            </a:fld>
            <a:endParaRPr lang="ru-RU"/>
          </a:p>
        </p:txBody>
      </p:sp>
    </p:spTree>
    <p:extLst>
      <p:ext uri="{BB962C8B-B14F-4D97-AF65-F5344CB8AC3E}">
        <p14:creationId xmlns:p14="http://schemas.microsoft.com/office/powerpoint/2010/main" val="3413146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A96B9-BEBF-48A4-B55E-8E061EF88486}" type="datetimeFigureOut">
              <a:rPr lang="ru-RU" smtClean="0"/>
              <a:t>26.04.2021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05D89B-0294-4ED5-BE2C-6071CFA01EA3}" type="slidenum">
              <a:rPr lang="ru-RU" smtClean="0"/>
              <a:t>‹#›</a:t>
            </a:fld>
            <a:endParaRPr lang="ru-RU"/>
          </a:p>
        </p:txBody>
      </p:sp>
    </p:spTree>
    <p:extLst>
      <p:ext uri="{BB962C8B-B14F-4D97-AF65-F5344CB8AC3E}">
        <p14:creationId xmlns:p14="http://schemas.microsoft.com/office/powerpoint/2010/main" val="2476795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7.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21000" r="2000"/>
          </a:stretch>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Autofit/>
          </a:bodyPr>
          <a:lstStyle/>
          <a:p>
            <a:r>
              <a:rPr lang="ru-RU" sz="4800" b="1" dirty="0" smtClean="0">
                <a:solidFill>
                  <a:srgbClr val="7030A0"/>
                </a:solidFill>
                <a:latin typeface="Times New Roman" pitchFamily="18" charset="0"/>
                <a:cs typeface="Times New Roman" pitchFamily="18" charset="0"/>
              </a:rPr>
              <a:t>«Влияние родительских  установок  на  ребёнка»</a:t>
            </a:r>
            <a:endParaRPr lang="ru-RU" sz="48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84465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07504" y="116632"/>
            <a:ext cx="8784976" cy="6740307"/>
          </a:xfrm>
          <a:prstGeom prst="rect">
            <a:avLst/>
          </a:prstGeom>
        </p:spPr>
        <p:txBody>
          <a:bodyPr wrap="square">
            <a:spAutoFit/>
          </a:bodyPr>
          <a:lstStyle/>
          <a:p>
            <a:r>
              <a:rPr lang="ru-RU" sz="2400" b="1" u="sng" dirty="0">
                <a:solidFill>
                  <a:srgbClr val="7030A0"/>
                </a:solidFill>
                <a:latin typeface="Times New Roman" panose="02020603050405020304" pitchFamily="18" charset="0"/>
                <a:cs typeface="Times New Roman" pitchFamily="18" charset="0"/>
              </a:rPr>
              <a:t>Установка «не будь значимым» </a:t>
            </a:r>
            <a:r>
              <a:rPr lang="ru-RU" sz="2400" dirty="0">
                <a:solidFill>
                  <a:srgbClr val="7030A0"/>
                </a:solidFill>
                <a:latin typeface="Times New Roman" panose="02020603050405020304" pitchFamily="18" charset="0"/>
                <a:cs typeface="Times New Roman" pitchFamily="18" charset="0"/>
              </a:rPr>
              <a:t>зарождается часто, когда, одергивая ребенка, родители говорят: «Дети должны быть тихими и незаметными</a:t>
            </a:r>
            <a:r>
              <a:rPr lang="ru-RU" sz="2400" dirty="0" smtClean="0">
                <a:solidFill>
                  <a:srgbClr val="7030A0"/>
                </a:solidFill>
                <a:latin typeface="Times New Roman" pitchFamily="18" charset="0"/>
                <a:cs typeface="Times New Roman" pitchFamily="18" charset="0"/>
              </a:rPr>
              <a:t>», не проявлять самовыражения в словах, эмоциях, действиях, поступках, желаниях</a:t>
            </a:r>
            <a:endParaRPr lang="ru-RU" sz="2400" dirty="0">
              <a:solidFill>
                <a:srgbClr val="7030A0"/>
              </a:solidFill>
              <a:latin typeface="Times New Roman" pitchFamily="18" charset="0"/>
              <a:cs typeface="Times New Roman" pitchFamily="18" charset="0"/>
            </a:endParaRPr>
          </a:p>
          <a:p>
            <a:pPr lvl="0"/>
            <a:endParaRPr lang="ru-RU" sz="2400" dirty="0" smtClean="0">
              <a:solidFill>
                <a:srgbClr val="7030A0"/>
              </a:solidFill>
              <a:latin typeface="Times New Roman" panose="02020603050405020304" pitchFamily="18" charset="0"/>
              <a:cs typeface="Times New Roman" panose="02020603050405020304" pitchFamily="18" charset="0"/>
            </a:endParaRPr>
          </a:p>
          <a:p>
            <a:pPr lvl="0" algn="just"/>
            <a:r>
              <a:rPr lang="ru-RU" sz="2400" b="1" u="sng" dirty="0" smtClean="0">
                <a:solidFill>
                  <a:srgbClr val="7030A0"/>
                </a:solidFill>
                <a:latin typeface="Times New Roman" panose="02020603050405020304" pitchFamily="18" charset="0"/>
                <a:cs typeface="Times New Roman" panose="02020603050405020304" pitchFamily="18" charset="0"/>
              </a:rPr>
              <a:t>Установка </a:t>
            </a:r>
            <a:r>
              <a:rPr lang="ru-RU" sz="2400" b="1" u="sng" dirty="0">
                <a:solidFill>
                  <a:srgbClr val="7030A0"/>
                </a:solidFill>
                <a:latin typeface="Times New Roman" panose="02020603050405020304" pitchFamily="18" charset="0"/>
                <a:cs typeface="Times New Roman" panose="02020603050405020304" pitchFamily="18" charset="0"/>
              </a:rPr>
              <a:t>«не добейся» </a:t>
            </a:r>
            <a:r>
              <a:rPr lang="ru-RU" sz="2400" dirty="0">
                <a:solidFill>
                  <a:srgbClr val="7030A0"/>
                </a:solidFill>
                <a:latin typeface="Times New Roman" panose="02020603050405020304" pitchFamily="18" charset="0"/>
                <a:cs typeface="Times New Roman" panose="02020603050405020304" pitchFamily="18" charset="0"/>
              </a:rPr>
              <a:t>дается родителями часто во время игр. Когда ответ на победу ребенка, они обижаются, прерывают контакт, как бы сообщая: «Не будь выигрывающим, а не то</a:t>
            </a:r>
            <a:r>
              <a:rPr lang="ru-RU" sz="2400" dirty="0" smtClean="0">
                <a:solidFill>
                  <a:srgbClr val="7030A0"/>
                </a:solidFill>
                <a:latin typeface="Times New Roman" panose="02020603050405020304" pitchFamily="18" charset="0"/>
                <a:cs typeface="Times New Roman" panose="02020603050405020304" pitchFamily="18" charset="0"/>
              </a:rPr>
              <a:t>…, когда не придают значения победам и проигрышам ребенка</a:t>
            </a:r>
            <a:endParaRPr lang="ru-RU" sz="2400" dirty="0">
              <a:solidFill>
                <a:srgbClr val="7030A0"/>
              </a:solidFill>
              <a:latin typeface="Times New Roman" panose="02020603050405020304" pitchFamily="18" charset="0"/>
              <a:cs typeface="Times New Roman" panose="02020603050405020304" pitchFamily="18" charset="0"/>
            </a:endParaRPr>
          </a:p>
          <a:p>
            <a:pPr lvl="0" algn="just"/>
            <a:endParaRPr lang="ru-RU" sz="2400" dirty="0" smtClean="0">
              <a:solidFill>
                <a:srgbClr val="7030A0"/>
              </a:solidFill>
              <a:latin typeface="Times New Roman" panose="02020603050405020304" pitchFamily="18" charset="0"/>
              <a:cs typeface="Times New Roman" panose="02020603050405020304" pitchFamily="18" charset="0"/>
            </a:endParaRPr>
          </a:p>
          <a:p>
            <a:pPr lvl="0" algn="just"/>
            <a:r>
              <a:rPr lang="ru-RU" sz="2400" b="1" u="sng" dirty="0" smtClean="0">
                <a:solidFill>
                  <a:srgbClr val="7030A0"/>
                </a:solidFill>
                <a:latin typeface="Times New Roman" panose="02020603050405020304" pitchFamily="18" charset="0"/>
                <a:cs typeface="Times New Roman" panose="02020603050405020304" pitchFamily="18" charset="0"/>
              </a:rPr>
              <a:t>Установка  </a:t>
            </a:r>
            <a:r>
              <a:rPr lang="ru-RU" sz="2400" b="1" u="sng" dirty="0">
                <a:solidFill>
                  <a:srgbClr val="7030A0"/>
                </a:solidFill>
                <a:latin typeface="Times New Roman" panose="02020603050405020304" pitchFamily="18" charset="0"/>
                <a:cs typeface="Times New Roman" panose="02020603050405020304" pitchFamily="18" charset="0"/>
              </a:rPr>
              <a:t>«не будь собой»</a:t>
            </a:r>
            <a:r>
              <a:rPr lang="ru-RU" sz="2400" dirty="0">
                <a:solidFill>
                  <a:srgbClr val="7030A0"/>
                </a:solidFill>
                <a:latin typeface="Times New Roman" panose="02020603050405020304" pitchFamily="18" charset="0"/>
                <a:cs typeface="Times New Roman" panose="02020603050405020304" pitchFamily="18" charset="0"/>
              </a:rPr>
              <a:t> часто дают ребенку «не того» пола (например, ждали мальчика, а родилась девочка), чтобы удовлетворить свои несбывшиеся надежды начинают одевать и воспитывать эту девочку, как мальчика</a:t>
            </a:r>
            <a:r>
              <a:rPr lang="ru-RU" sz="2400" dirty="0" smtClean="0">
                <a:solidFill>
                  <a:srgbClr val="7030A0"/>
                </a:solidFill>
                <a:latin typeface="Times New Roman" panose="02020603050405020304" pitchFamily="18" charset="0"/>
                <a:cs typeface="Times New Roman" panose="02020603050405020304" pitchFamily="18" charset="0"/>
              </a:rPr>
              <a:t>. Или родители подавляют, требуют ребенка отказаться от своих проявлений, интересов, считая это «не нормальным».</a:t>
            </a:r>
            <a:endParaRPr lang="ru-RU" sz="2400" dirty="0">
              <a:solidFill>
                <a:srgbClr val="7030A0"/>
              </a:solidFill>
              <a:latin typeface="Times New Roman" panose="02020603050405020304" pitchFamily="18" charset="0"/>
              <a:cs typeface="Times New Roman" panose="02020603050405020304" pitchFamily="18" charset="0"/>
            </a:endParaRPr>
          </a:p>
          <a:p>
            <a:pPr lvl="0" algn="just"/>
            <a:r>
              <a:rPr lang="ru-RU" sz="2400" b="1" u="sng" dirty="0" smtClean="0">
                <a:solidFill>
                  <a:srgbClr val="7030A0"/>
                </a:solidFill>
                <a:latin typeface="Times New Roman" panose="02020603050405020304" pitchFamily="18" charset="0"/>
                <a:cs typeface="Times New Roman" panose="02020603050405020304" pitchFamily="18" charset="0"/>
              </a:rPr>
              <a:t>Установка «не </a:t>
            </a:r>
            <a:r>
              <a:rPr lang="ru-RU" sz="2400" b="1" u="sng" dirty="0">
                <a:solidFill>
                  <a:srgbClr val="7030A0"/>
                </a:solidFill>
                <a:latin typeface="Times New Roman" panose="02020603050405020304" pitchFamily="18" charset="0"/>
                <a:cs typeface="Times New Roman" panose="02020603050405020304" pitchFamily="18" charset="0"/>
              </a:rPr>
              <a:t>будь </a:t>
            </a:r>
            <a:r>
              <a:rPr lang="ru-RU" sz="2400" b="1" u="sng" dirty="0" smtClean="0">
                <a:solidFill>
                  <a:srgbClr val="7030A0"/>
                </a:solidFill>
                <a:latin typeface="Times New Roman" panose="02020603050405020304" pitchFamily="18" charset="0"/>
                <a:cs typeface="Times New Roman" panose="02020603050405020304" pitchFamily="18" charset="0"/>
              </a:rPr>
              <a:t>здоровым» </a:t>
            </a:r>
            <a:r>
              <a:rPr lang="ru-RU" sz="2400" dirty="0" smtClean="0">
                <a:solidFill>
                  <a:srgbClr val="7030A0"/>
                </a:solidFill>
                <a:latin typeface="Times New Roman" panose="02020603050405020304" pitchFamily="18" charset="0"/>
                <a:cs typeface="Times New Roman" panose="02020603050405020304" pitchFamily="18" charset="0"/>
              </a:rPr>
              <a:t>получают </a:t>
            </a:r>
            <a:r>
              <a:rPr lang="ru-RU" sz="2400" dirty="0">
                <a:solidFill>
                  <a:srgbClr val="7030A0"/>
                </a:solidFill>
                <a:latin typeface="Times New Roman" panose="02020603050405020304" pitchFamily="18" charset="0"/>
                <a:cs typeface="Times New Roman" panose="02020603050405020304" pitchFamily="18" charset="0"/>
              </a:rPr>
              <a:t>те дети, о которых заботятся или любят только тогда, когда они </a:t>
            </a:r>
            <a:r>
              <a:rPr lang="ru-RU" sz="2400" dirty="0" smtClean="0">
                <a:solidFill>
                  <a:srgbClr val="7030A0"/>
                </a:solidFill>
                <a:latin typeface="Times New Roman" panose="02020603050405020304" pitchFamily="18" charset="0"/>
                <a:cs typeface="Times New Roman" panose="02020603050405020304" pitchFamily="18" charset="0"/>
              </a:rPr>
              <a:t>начинают болеть.</a:t>
            </a:r>
            <a:endParaRPr lang="ru-RU" sz="24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5352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79512" y="0"/>
            <a:ext cx="8784976" cy="3416320"/>
          </a:xfrm>
          <a:prstGeom prst="rect">
            <a:avLst/>
          </a:prstGeom>
        </p:spPr>
        <p:txBody>
          <a:bodyPr wrap="square">
            <a:spAutoFit/>
          </a:bodyPr>
          <a:lstStyle/>
          <a:p>
            <a:pPr algn="just"/>
            <a:r>
              <a:rPr lang="ru-RU" sz="2400" b="1" u="sng" dirty="0" smtClean="0">
                <a:solidFill>
                  <a:srgbClr val="7030A0"/>
                </a:solidFill>
                <a:latin typeface="Times New Roman" panose="02020603050405020304" pitchFamily="18" charset="0"/>
                <a:cs typeface="Times New Roman" panose="02020603050405020304" pitchFamily="18" charset="0"/>
              </a:rPr>
              <a:t>Установка «не живи</a:t>
            </a:r>
            <a:r>
              <a:rPr lang="ru-RU" sz="2400" dirty="0" smtClean="0">
                <a:solidFill>
                  <a:srgbClr val="7030A0"/>
                </a:solidFill>
                <a:latin typeface="Times New Roman" panose="02020603050405020304" pitchFamily="18" charset="0"/>
                <a:cs typeface="Times New Roman" panose="02020603050405020304" pitchFamily="18" charset="0"/>
              </a:rPr>
              <a:t>»: Часто формируется через фразы: «</a:t>
            </a:r>
            <a:r>
              <a:rPr lang="ru-RU" sz="2400" dirty="0">
                <a:solidFill>
                  <a:srgbClr val="7030A0"/>
                </a:solidFill>
                <a:latin typeface="Times New Roman" panose="02020603050405020304" pitchFamily="18" charset="0"/>
                <a:cs typeface="Times New Roman" panose="02020603050405020304" pitchFamily="18" charset="0"/>
              </a:rPr>
              <a:t>Л</a:t>
            </a:r>
            <a:r>
              <a:rPr lang="ru-RU" sz="2400" dirty="0" smtClean="0">
                <a:solidFill>
                  <a:srgbClr val="7030A0"/>
                </a:solidFill>
                <a:latin typeface="Times New Roman" panose="02020603050405020304" pitchFamily="18" charset="0"/>
                <a:cs typeface="Times New Roman" panose="02020603050405020304" pitchFamily="18" charset="0"/>
              </a:rPr>
              <a:t>учше </a:t>
            </a:r>
            <a:r>
              <a:rPr lang="ru-RU" sz="2400" dirty="0">
                <a:solidFill>
                  <a:srgbClr val="7030A0"/>
                </a:solidFill>
                <a:latin typeface="Times New Roman" panose="02020603050405020304" pitchFamily="18" charset="0"/>
                <a:cs typeface="Times New Roman" panose="02020603050405020304" pitchFamily="18" charset="0"/>
              </a:rPr>
              <a:t>бы тебя у меня не было, ты обуза для нашей семьи, как же тяжело с тобой, мне не нужен такой плохой </a:t>
            </a:r>
            <a:r>
              <a:rPr lang="ru-RU" sz="2400" dirty="0" smtClean="0">
                <a:solidFill>
                  <a:srgbClr val="7030A0"/>
                </a:solidFill>
                <a:latin typeface="Times New Roman" panose="02020603050405020304" pitchFamily="18" charset="0"/>
                <a:cs typeface="Times New Roman" panose="02020603050405020304" pitchFamily="18" charset="0"/>
              </a:rPr>
              <a:t>ребёнок».</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smtClean="0">
                <a:solidFill>
                  <a:srgbClr val="7030A0"/>
                </a:solidFill>
                <a:latin typeface="Times New Roman" panose="02020603050405020304" pitchFamily="18" charset="0"/>
                <a:cs typeface="Times New Roman" panose="02020603050405020304" pitchFamily="18" charset="0"/>
              </a:rPr>
              <a:t>Постоянное </a:t>
            </a:r>
            <a:r>
              <a:rPr lang="ru-RU" sz="2400" dirty="0">
                <a:solidFill>
                  <a:srgbClr val="7030A0"/>
                </a:solidFill>
                <a:latin typeface="Times New Roman" panose="02020603050405020304" pitchFamily="18" charset="0"/>
                <a:cs typeface="Times New Roman" panose="02020603050405020304" pitchFamily="18" charset="0"/>
              </a:rPr>
              <a:t>подчёркивание родителями всех трудностей и терний, возникающих при воспитании чада, ежедневное их повторение, вовлечение ребёнка в заботы и хлопоты, растит в нём чувство вины перед своей семьёй. </a:t>
            </a:r>
            <a:r>
              <a:rPr lang="ru-RU" sz="2400" dirty="0" smtClean="0">
                <a:solidFill>
                  <a:srgbClr val="7030A0"/>
                </a:solidFill>
                <a:latin typeface="Times New Roman" panose="02020603050405020304" pitchFamily="18" charset="0"/>
                <a:cs typeface="Times New Roman" panose="02020603050405020304" pitchFamily="18" charset="0"/>
              </a:rPr>
              <a:t>Усваивая </a:t>
            </a:r>
            <a:r>
              <a:rPr lang="ru-RU" sz="2400" dirty="0">
                <a:solidFill>
                  <a:srgbClr val="7030A0"/>
                </a:solidFill>
                <a:latin typeface="Times New Roman" panose="02020603050405020304" pitchFamily="18" charset="0"/>
                <a:cs typeface="Times New Roman" panose="02020603050405020304" pitchFamily="18" charset="0"/>
              </a:rPr>
              <a:t>эту уверенность, вникая в свою роль, навязанную взрослыми, человек растёт вечным должником. </a:t>
            </a:r>
          </a:p>
        </p:txBody>
      </p:sp>
      <p:sp>
        <p:nvSpPr>
          <p:cNvPr id="6" name="Прямоугольник 5"/>
          <p:cNvSpPr/>
          <p:nvPr/>
        </p:nvSpPr>
        <p:spPr>
          <a:xfrm>
            <a:off x="179512" y="3416320"/>
            <a:ext cx="8784976" cy="3416320"/>
          </a:xfrm>
          <a:prstGeom prst="rect">
            <a:avLst/>
          </a:prstGeom>
        </p:spPr>
        <p:txBody>
          <a:bodyPr wrap="square">
            <a:spAutoFit/>
          </a:bodyPr>
          <a:lstStyle/>
          <a:p>
            <a:r>
              <a:rPr lang="ru-RU" sz="2400" b="1" u="sng" dirty="0" smtClean="0">
                <a:solidFill>
                  <a:srgbClr val="7030A0"/>
                </a:solidFill>
                <a:latin typeface="Times New Roman" panose="02020603050405020304" pitchFamily="18" charset="0"/>
                <a:cs typeface="Times New Roman" panose="02020603050405020304" pitchFamily="18" charset="0"/>
              </a:rPr>
              <a:t>Установка «не думай». </a:t>
            </a:r>
            <a:r>
              <a:rPr lang="ru-RU" sz="2400" dirty="0" smtClean="0">
                <a:solidFill>
                  <a:srgbClr val="7030A0"/>
                </a:solidFill>
                <a:latin typeface="Times New Roman" panose="02020603050405020304" pitchFamily="18" charset="0"/>
                <a:cs typeface="Times New Roman" panose="02020603050405020304" pitchFamily="18" charset="0"/>
              </a:rPr>
              <a:t>Формируется через фразы </a:t>
            </a:r>
            <a:r>
              <a:rPr lang="ru-RU" sz="2400" dirty="0">
                <a:solidFill>
                  <a:srgbClr val="7030A0"/>
                </a:solidFill>
                <a:latin typeface="Times New Roman" panose="02020603050405020304" pitchFamily="18" charset="0"/>
                <a:cs typeface="Times New Roman" panose="02020603050405020304" pitchFamily="18" charset="0"/>
              </a:rPr>
              <a:t>«Ты что, умнее всех?», «Не рассуждай, ты ещё не дорос», или «Как ты можешь что-то знать». Все сказанное ставится под сомнение, вызывает недоверие. Употребляясь в воспитании, эта установка в будущем делает невозможным мыслить, рассуждать, думать уже взрослому человеку. Быстрое принятие решений, мозговой штурм кажутся ему невыносимой пыткой.  Результаты своего умственного труда кажутся им незначительными и подвергаются сомнению ими же.</a:t>
            </a:r>
          </a:p>
        </p:txBody>
      </p:sp>
    </p:spTree>
    <p:extLst>
      <p:ext uri="{BB962C8B-B14F-4D97-AF65-F5344CB8AC3E}">
        <p14:creationId xmlns:p14="http://schemas.microsoft.com/office/powerpoint/2010/main" val="20225952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3" name="Прямоугольник 2"/>
          <p:cNvSpPr/>
          <p:nvPr/>
        </p:nvSpPr>
        <p:spPr>
          <a:xfrm>
            <a:off x="1835696" y="260648"/>
            <a:ext cx="6534472" cy="400110"/>
          </a:xfrm>
          <a:prstGeom prst="rect">
            <a:avLst/>
          </a:prstGeom>
        </p:spPr>
        <p:txBody>
          <a:bodyPr wrap="square">
            <a:spAutoFit/>
          </a:bodyPr>
          <a:lstStyle/>
          <a:p>
            <a:pPr algn="ctr"/>
            <a:r>
              <a:rPr lang="ru-RU" sz="2000" b="1" dirty="0" smtClean="0">
                <a:solidFill>
                  <a:srgbClr val="7030A0"/>
                </a:solidFill>
                <a:latin typeface="Times New Roman" panose="02020603050405020304" pitchFamily="18" charset="0"/>
                <a:cs typeface="Times New Roman" panose="02020603050405020304" pitchFamily="18" charset="0"/>
              </a:rPr>
              <a:t>Итак, основные негативные </a:t>
            </a:r>
            <a:r>
              <a:rPr lang="ru-RU" sz="2000" b="1" dirty="0">
                <a:solidFill>
                  <a:srgbClr val="7030A0"/>
                </a:solidFill>
                <a:latin typeface="Times New Roman" panose="02020603050405020304" pitchFamily="18" charset="0"/>
                <a:cs typeface="Times New Roman" panose="02020603050405020304" pitchFamily="18" charset="0"/>
              </a:rPr>
              <a:t>родительские установки </a:t>
            </a:r>
            <a:r>
              <a:rPr lang="ru-RU" sz="2000" b="1" dirty="0" smtClean="0">
                <a:solidFill>
                  <a:srgbClr val="7030A0"/>
                </a:solidFill>
                <a:latin typeface="Times New Roman" panose="02020603050405020304" pitchFamily="18" charset="0"/>
                <a:cs typeface="Times New Roman" panose="02020603050405020304" pitchFamily="18" charset="0"/>
              </a:rPr>
              <a:t> </a:t>
            </a:r>
            <a:endParaRPr lang="ru-RU" sz="2000" b="1" dirty="0">
              <a:solidFill>
                <a:srgbClr val="7030A0"/>
              </a:solidFill>
              <a:effectLst/>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07504" y="764704"/>
            <a:ext cx="8928992" cy="5878532"/>
          </a:xfrm>
          <a:prstGeom prst="rect">
            <a:avLst/>
          </a:prstGeom>
        </p:spPr>
        <p:txBody>
          <a:bodyPr wrap="square">
            <a:spAutoFit/>
          </a:bodyPr>
          <a:lstStyle/>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живи» — самый страшный приказ. Такая установка формируется фразами: «не хочу тебя видеть», «от тебя только одни проблемы», «мне такой непослушный ребенок не нужен» и т. д.</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будь собой» — это постоянные сравнения с другими детьми не в пользу ребенка: «вон Дима какой послушный мальчик», «Аня уже читает, а ты и буквы толком не знаешь» и др.</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будь ребенком» — частые напоминания родителям о том, что «ты уже не маленький», «такой большой, а ревешь». Они создают у ребенка ощущение отсутствия детства с его радостями.</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вырастай» — противоположная, но не менее вредная установка: «не спеши взрослеть», «вот вырастешь, еще наработаешься», «ты всегда будешь моим маленьким зайкой». Это приказание выражает эгоистичное желание родителей, которые боятся, что сын или дочь повзрослеют и оставят их.</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думай» — запрет на собственное мнение, выражающийся во фразах: «а тебя никто не спрашивает», «не умничай» и т. д.</a:t>
            </a:r>
          </a:p>
          <a:p>
            <a:pPr>
              <a:buFont typeface="+mj-lt"/>
              <a:buAutoNum type="arabicPeriod"/>
            </a:pPr>
            <a:r>
              <a:rPr lang="ru-RU" sz="2000" dirty="0">
                <a:solidFill>
                  <a:srgbClr val="7030A0"/>
                </a:solidFill>
                <a:latin typeface="Times New Roman" panose="02020603050405020304" pitchFamily="18" charset="0"/>
                <a:cs typeface="Times New Roman" panose="02020603050405020304" pitchFamily="18" charset="0"/>
              </a:rPr>
              <a:t>«Не делай» — такое приказание формирует пассивность и неверие в собственные силы и часто выражается в следующих словах: «дай я сама сделаю», «не суйся», «лучше не трогай, а то все испортишь».</a:t>
            </a: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8170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2" name="Прямоугольник 1"/>
          <p:cNvSpPr/>
          <p:nvPr/>
        </p:nvSpPr>
        <p:spPr>
          <a:xfrm>
            <a:off x="107504" y="188640"/>
            <a:ext cx="9144000" cy="6555641"/>
          </a:xfrm>
          <a:prstGeom prst="rect">
            <a:avLst/>
          </a:prstGeom>
        </p:spPr>
        <p:txBody>
          <a:bodyPr wrap="square">
            <a:spAutoFit/>
          </a:bodyPr>
          <a:lstStyle/>
          <a:p>
            <a:r>
              <a:rPr lang="ru-RU" sz="2000" dirty="0" smtClean="0">
                <a:solidFill>
                  <a:srgbClr val="7030A0"/>
                </a:solidFill>
                <a:latin typeface="Times New Roman" panose="02020603050405020304" pitchFamily="18" charset="0"/>
                <a:cs typeface="Times New Roman" panose="02020603050405020304" pitchFamily="18" charset="0"/>
              </a:rPr>
              <a:t>7.«Не </a:t>
            </a:r>
            <a:r>
              <a:rPr lang="ru-RU" sz="2000" dirty="0">
                <a:solidFill>
                  <a:srgbClr val="7030A0"/>
                </a:solidFill>
                <a:latin typeface="Times New Roman" panose="02020603050405020304" pitchFamily="18" charset="0"/>
                <a:cs typeface="Times New Roman" panose="02020603050405020304" pitchFamily="18" charset="0"/>
              </a:rPr>
              <a:t>стремись к успеху» — причина этой установки – зависть родителей к возможностям ребенка, у которого все еще впереди, и он может добиться того, чего не смогли добиться сами родители. («Нечего гнаться за хорошими оценками», «не всем быть отличниками», «это не для тебя, слишком сложно</a:t>
            </a:r>
            <a:r>
              <a:rPr lang="ru-RU" sz="2000" dirty="0" smtClean="0">
                <a:solidFill>
                  <a:srgbClr val="7030A0"/>
                </a:solidFill>
                <a:latin typeface="Times New Roman" panose="02020603050405020304" pitchFamily="18" charset="0"/>
                <a:cs typeface="Times New Roman" panose="02020603050405020304" pitchFamily="18" charset="0"/>
              </a:rPr>
              <a:t>»).</a:t>
            </a:r>
          </a:p>
          <a:p>
            <a:r>
              <a:rPr lang="ru-RU" sz="2000" dirty="0" smtClean="0">
                <a:solidFill>
                  <a:srgbClr val="7030A0"/>
                </a:solidFill>
                <a:latin typeface="Times New Roman" panose="02020603050405020304" pitchFamily="18" charset="0"/>
                <a:cs typeface="Times New Roman" panose="02020603050405020304" pitchFamily="18" charset="0"/>
              </a:rPr>
              <a:t>8.«Не </a:t>
            </a:r>
            <a:r>
              <a:rPr lang="ru-RU" sz="2000" dirty="0">
                <a:solidFill>
                  <a:srgbClr val="7030A0"/>
                </a:solidFill>
                <a:latin typeface="Times New Roman" panose="02020603050405020304" pitchFamily="18" charset="0"/>
                <a:cs typeface="Times New Roman" panose="02020603050405020304" pitchFamily="18" charset="0"/>
              </a:rPr>
              <a:t>чувствуй» — запрет на эмоции, чувства жалости и сострадания. Выражается в пренебрежении к чувствам ребенка: «не сахарный – не растаешь», «не так больно, как ты ревешь», «было бы из-за чего расстраиваться</a:t>
            </a:r>
            <a:r>
              <a:rPr lang="ru-RU" sz="2000" dirty="0" smtClean="0">
                <a:solidFill>
                  <a:srgbClr val="7030A0"/>
                </a:solidFill>
                <a:latin typeface="Times New Roman" panose="02020603050405020304" pitchFamily="18" charset="0"/>
                <a:cs typeface="Times New Roman" panose="02020603050405020304" pitchFamily="18" charset="0"/>
              </a:rPr>
              <a:t>».</a:t>
            </a:r>
          </a:p>
          <a:p>
            <a:r>
              <a:rPr lang="ru-RU" sz="2000" dirty="0" smtClean="0">
                <a:solidFill>
                  <a:srgbClr val="7030A0"/>
                </a:solidFill>
                <a:latin typeface="Times New Roman" panose="02020603050405020304" pitchFamily="18" charset="0"/>
                <a:cs typeface="Times New Roman" panose="02020603050405020304" pitchFamily="18" charset="0"/>
              </a:rPr>
              <a:t>9.«Не </a:t>
            </a:r>
            <a:r>
              <a:rPr lang="ru-RU" sz="2000" dirty="0">
                <a:solidFill>
                  <a:srgbClr val="7030A0"/>
                </a:solidFill>
                <a:latin typeface="Times New Roman" panose="02020603050405020304" pitchFamily="18" charset="0"/>
                <a:cs typeface="Times New Roman" panose="02020603050405020304" pitchFamily="18" charset="0"/>
              </a:rPr>
              <a:t>будь первым» — многие родители убеждены, что лидером быть опасно и слишком хлопотно, лучше «не высовываться», «не умничать», «быть поскромнее</a:t>
            </a:r>
            <a:r>
              <a:rPr lang="ru-RU" sz="2000" dirty="0" smtClean="0">
                <a:solidFill>
                  <a:srgbClr val="7030A0"/>
                </a:solidFill>
                <a:latin typeface="Times New Roman" panose="02020603050405020304" pitchFamily="18" charset="0"/>
                <a:cs typeface="Times New Roman" panose="02020603050405020304" pitchFamily="18" charset="0"/>
              </a:rPr>
              <a:t>».</a:t>
            </a:r>
          </a:p>
          <a:p>
            <a:r>
              <a:rPr lang="ru-RU" sz="2000" dirty="0" smtClean="0">
                <a:solidFill>
                  <a:srgbClr val="7030A0"/>
                </a:solidFill>
                <a:latin typeface="Times New Roman" panose="02020603050405020304" pitchFamily="18" charset="0"/>
                <a:cs typeface="Times New Roman" panose="02020603050405020304" pitchFamily="18" charset="0"/>
              </a:rPr>
              <a:t>10.«Не </a:t>
            </a:r>
            <a:r>
              <a:rPr lang="ru-RU" sz="2000" dirty="0">
                <a:solidFill>
                  <a:srgbClr val="7030A0"/>
                </a:solidFill>
                <a:latin typeface="Times New Roman" panose="02020603050405020304" pitchFamily="18" charset="0"/>
                <a:cs typeface="Times New Roman" panose="02020603050405020304" pitchFamily="18" charset="0"/>
              </a:rPr>
              <a:t>будь здоровым» — эта установка формируется не столько фразами, сколько отношением, когда родители проявляют внимание к ребенку, только если он заболевает. Тогда они становятся ласковыми и сочувствующими. И ребенок понимает, что болеть – это хорошо.</a:t>
            </a:r>
          </a:p>
          <a:p>
            <a:r>
              <a:rPr lang="ru-RU" sz="2000" dirty="0" smtClean="0">
                <a:solidFill>
                  <a:srgbClr val="7030A0"/>
                </a:solidFill>
                <a:latin typeface="Times New Roman" panose="02020603050405020304" pitchFamily="18" charset="0"/>
                <a:cs typeface="Times New Roman" panose="02020603050405020304" pitchFamily="18" charset="0"/>
              </a:rPr>
              <a:t>11.«Не </a:t>
            </a:r>
            <a:r>
              <a:rPr lang="ru-RU" sz="2000" dirty="0">
                <a:solidFill>
                  <a:srgbClr val="7030A0"/>
                </a:solidFill>
                <a:latin typeface="Times New Roman" panose="02020603050405020304" pitchFamily="18" charset="0"/>
                <a:cs typeface="Times New Roman" panose="02020603050405020304" pitchFamily="18" charset="0"/>
              </a:rPr>
              <a:t>принадлежи». Родителям свойственно выделять своих детей, и установка «ты не такой, как все» мешает человеку почувствовать себя частью команды, обрести друзей.</a:t>
            </a:r>
          </a:p>
          <a:p>
            <a:r>
              <a:rPr lang="ru-RU" sz="2000" dirty="0" smtClean="0">
                <a:solidFill>
                  <a:srgbClr val="7030A0"/>
                </a:solidFill>
                <a:latin typeface="Times New Roman" panose="02020603050405020304" pitchFamily="18" charset="0"/>
                <a:cs typeface="Times New Roman" panose="02020603050405020304" pitchFamily="18" charset="0"/>
              </a:rPr>
              <a:t>12.«Не </a:t>
            </a:r>
            <a:r>
              <a:rPr lang="ru-RU" sz="2000" dirty="0">
                <a:solidFill>
                  <a:srgbClr val="7030A0"/>
                </a:solidFill>
                <a:latin typeface="Times New Roman" panose="02020603050405020304" pitchFamily="18" charset="0"/>
                <a:cs typeface="Times New Roman" panose="02020603050405020304" pitchFamily="18" charset="0"/>
              </a:rPr>
              <a:t>будь близким». Часто, стараясь уберечь ребенка от разочарования и предательства друзей, родители предостерегают его: «никому не доверяй», «все люди обманщики». Это формирует отстраненность, подозрительность, мешает сблизиться с другими людьми, найти близкого человека</a:t>
            </a:r>
            <a:endParaRPr lang="ru-RU" sz="2000" dirty="0">
              <a:solidFill>
                <a:srgbClr val="7030A0"/>
              </a:solidFill>
            </a:endParaRPr>
          </a:p>
        </p:txBody>
      </p:sp>
    </p:spTree>
    <p:extLst>
      <p:ext uri="{BB962C8B-B14F-4D97-AF65-F5344CB8AC3E}">
        <p14:creationId xmlns:p14="http://schemas.microsoft.com/office/powerpoint/2010/main" val="4183333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384366" y="4805501"/>
            <a:ext cx="8605464" cy="1631216"/>
          </a:xfrm>
          <a:prstGeom prst="rect">
            <a:avLst/>
          </a:prstGeom>
        </p:spPr>
        <p:txBody>
          <a:bodyPr wrap="square">
            <a:spAutoFit/>
          </a:bodyPr>
          <a:lstStyle/>
          <a:p>
            <a:pPr algn="ctr"/>
            <a:r>
              <a:rPr lang="ru-RU" sz="2000" u="sng" dirty="0">
                <a:solidFill>
                  <a:srgbClr val="7030A0"/>
                </a:solidFill>
                <a:latin typeface="Times New Roman" panose="02020603050405020304" pitchFamily="18" charset="0"/>
                <a:cs typeface="Times New Roman" panose="02020603050405020304" pitchFamily="18" charset="0"/>
              </a:rPr>
              <a:t>Ниже </a:t>
            </a:r>
            <a:r>
              <a:rPr lang="ru-RU" sz="2000" u="sng" dirty="0" smtClean="0">
                <a:solidFill>
                  <a:srgbClr val="7030A0"/>
                </a:solidFill>
                <a:latin typeface="Times New Roman" panose="02020603050405020304" pitchFamily="18" charset="0"/>
                <a:cs typeface="Times New Roman" panose="02020603050405020304" pitchFamily="18" charset="0"/>
              </a:rPr>
              <a:t>приведены таблицы </a:t>
            </a:r>
            <a:r>
              <a:rPr lang="ru-RU" sz="2000" u="sng" dirty="0">
                <a:solidFill>
                  <a:srgbClr val="7030A0"/>
                </a:solidFill>
                <a:latin typeface="Times New Roman" panose="02020603050405020304" pitchFamily="18" charset="0"/>
                <a:cs typeface="Times New Roman" panose="02020603050405020304" pitchFamily="18" charset="0"/>
              </a:rPr>
              <a:t>наиболее часто встречающихся негативных родительских установок. Обратите внимание на те последствия, которые они могут иметь для личности ребенка, и научитесь выдвигать контрустановки. </a:t>
            </a:r>
            <a:endParaRPr lang="ru-RU" sz="2000" u="sng" dirty="0" smtClean="0">
              <a:solidFill>
                <a:srgbClr val="7030A0"/>
              </a:solidFill>
              <a:latin typeface="Times New Roman" panose="02020603050405020304" pitchFamily="18" charset="0"/>
              <a:cs typeface="Times New Roman" panose="02020603050405020304" pitchFamily="18" charset="0"/>
            </a:endParaRPr>
          </a:p>
          <a:p>
            <a:pPr algn="ctr"/>
            <a:r>
              <a:rPr lang="ru-RU" sz="2000" u="sng" dirty="0" smtClean="0">
                <a:solidFill>
                  <a:srgbClr val="7030A0"/>
                </a:solidFill>
                <a:latin typeface="Times New Roman" panose="02020603050405020304" pitchFamily="18" charset="0"/>
                <a:cs typeface="Times New Roman" panose="02020603050405020304" pitchFamily="18" charset="0"/>
              </a:rPr>
              <a:t>Вспомните</a:t>
            </a:r>
            <a:r>
              <a:rPr lang="ru-RU" sz="2000" u="sng" dirty="0">
                <a:solidFill>
                  <a:srgbClr val="7030A0"/>
                </a:solidFill>
                <a:latin typeface="Times New Roman" panose="02020603050405020304" pitchFamily="18" charset="0"/>
                <a:cs typeface="Times New Roman" panose="02020603050405020304" pitchFamily="18" charset="0"/>
              </a:rPr>
              <a:t>, не слышали ли вы нечто похожее от своих родителей? Не стали ли некоторые из них тормозящими указателями на вашем жизненном пути?</a:t>
            </a:r>
          </a:p>
        </p:txBody>
      </p:sp>
      <p:sp>
        <p:nvSpPr>
          <p:cNvPr id="3" name="Прямоугольник 2"/>
          <p:cNvSpPr/>
          <p:nvPr/>
        </p:nvSpPr>
        <p:spPr>
          <a:xfrm>
            <a:off x="394520" y="188640"/>
            <a:ext cx="8749480" cy="1631216"/>
          </a:xfrm>
          <a:prstGeom prst="rect">
            <a:avLst/>
          </a:prstGeom>
        </p:spPr>
        <p:txBody>
          <a:bodyPr wrap="square">
            <a:spAutoFit/>
          </a:bodyPr>
          <a:lstStyle/>
          <a:p>
            <a:pPr algn="ctr"/>
            <a:r>
              <a:rPr lang="ru-RU" sz="2000" dirty="0">
                <a:solidFill>
                  <a:srgbClr val="7030A0"/>
                </a:solidFill>
                <a:latin typeface="Times New Roman" panose="02020603050405020304" pitchFamily="18" charset="0"/>
                <a:cs typeface="Times New Roman" panose="02020603050405020304" pitchFamily="18" charset="0"/>
              </a:rPr>
              <a:t>Установки возникают повседневно. Они случайны, слабы, другие принципиальны, постоянны и сильны, формируются с раннего детства, и, чем раньше они усвоены, тем сильнее их действие. Раз возникнув, установка не исчезает и в благоприятный  для неё момент жизни ребёнка воздействует на его поведения и </a:t>
            </a:r>
            <a:r>
              <a:rPr lang="ru-RU" sz="2000" dirty="0" smtClean="0">
                <a:solidFill>
                  <a:srgbClr val="7030A0"/>
                </a:solidFill>
                <a:latin typeface="Times New Roman" panose="02020603050405020304" pitchFamily="18" charset="0"/>
                <a:cs typeface="Times New Roman" panose="02020603050405020304" pitchFamily="18" charset="0"/>
              </a:rPr>
              <a:t>чувства.</a:t>
            </a:r>
            <a:endParaRPr lang="ru-RU" sz="2000" dirty="0">
              <a:solidFill>
                <a:srgbClr val="7030A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366618" y="1940352"/>
            <a:ext cx="8640960" cy="2862322"/>
          </a:xfrm>
          <a:prstGeom prst="rect">
            <a:avLst/>
          </a:prstGeom>
        </p:spPr>
        <p:txBody>
          <a:bodyPr wrap="square">
            <a:spAutoFit/>
          </a:bodyPr>
          <a:lstStyle/>
          <a:p>
            <a:pPr algn="ctr"/>
            <a:r>
              <a:rPr lang="ru-RU" sz="2000" dirty="0">
                <a:solidFill>
                  <a:srgbClr val="7030A0"/>
                </a:solidFill>
                <a:latin typeface="Times New Roman" panose="02020603050405020304" pitchFamily="18" charset="0"/>
                <a:cs typeface="Times New Roman" panose="02020603050405020304" pitchFamily="18" charset="0"/>
              </a:rPr>
              <a:t>Несомненно, большая часть родительских установок положительна и способствует благоприятному развитию личного пути ребёнка. А раз они помогают и не мешают, то и осознавать их не обязательно. Это своеобразные инструменты психологической защиты, помогающие ребёнку сохранить себя и выжить в окружающем мире. Примером исторически сложившихся и передаваемых из поколения в поколение положительных установок, охраняющих человека, являются пословицы и поговорки, сказки и басни с мудрым адаптационным смыслом, где добро побеждает зло, где важны стойкость, вера в себя и свои силы.</a:t>
            </a:r>
          </a:p>
        </p:txBody>
      </p:sp>
    </p:spTree>
    <p:extLst>
      <p:ext uri="{BB962C8B-B14F-4D97-AF65-F5344CB8AC3E}">
        <p14:creationId xmlns:p14="http://schemas.microsoft.com/office/powerpoint/2010/main" val="4536135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44" y="332656"/>
            <a:ext cx="8280920" cy="6120680"/>
          </a:xfrm>
          <a:prstGeom prst="rect">
            <a:avLst/>
          </a:prstGeom>
        </p:spPr>
      </p:pic>
    </p:spTree>
    <p:extLst>
      <p:ext uri="{BB962C8B-B14F-4D97-AF65-F5344CB8AC3E}">
        <p14:creationId xmlns:p14="http://schemas.microsoft.com/office/powerpoint/2010/main" val="1160655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pic>
        <p:nvPicPr>
          <p:cNvPr id="3" name="Рисунок 2"/>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251520" y="260648"/>
            <a:ext cx="8535914" cy="6291346"/>
          </a:xfrm>
          <a:prstGeom prst="rect">
            <a:avLst/>
          </a:prstGeom>
        </p:spPr>
      </p:pic>
    </p:spTree>
    <p:extLst>
      <p:ext uri="{BB962C8B-B14F-4D97-AF65-F5344CB8AC3E}">
        <p14:creationId xmlns:p14="http://schemas.microsoft.com/office/powerpoint/2010/main" val="9251959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1835696" y="2708920"/>
            <a:ext cx="5814392" cy="707886"/>
          </a:xfrm>
          <a:prstGeom prst="rect">
            <a:avLst/>
          </a:prstGeom>
        </p:spPr>
        <p:txBody>
          <a:bodyPr wrap="square">
            <a:spAutoFit/>
          </a:bodyPr>
          <a:lstStyle/>
          <a:p>
            <a:pPr lvl="0"/>
            <a:r>
              <a:rPr lang="ru-RU" sz="4000" b="1" dirty="0" smtClean="0">
                <a:solidFill>
                  <a:srgbClr val="800080"/>
                </a:solidFill>
                <a:latin typeface="Times New Roman" panose="02020603050405020304" pitchFamily="18" charset="0"/>
                <a:cs typeface="Times New Roman" panose="02020603050405020304" pitchFamily="18" charset="0"/>
              </a:rPr>
              <a:t>Спасибо за внимание!</a:t>
            </a:r>
            <a:endParaRPr lang="ru-RU" sz="4000" dirty="0"/>
          </a:p>
        </p:txBody>
      </p:sp>
    </p:spTree>
    <p:extLst>
      <p:ext uri="{BB962C8B-B14F-4D97-AF65-F5344CB8AC3E}">
        <p14:creationId xmlns:p14="http://schemas.microsoft.com/office/powerpoint/2010/main" val="981619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9297" y="116632"/>
            <a:ext cx="8229600" cy="504056"/>
          </a:xfrm>
        </p:spPr>
        <p:txBody>
          <a:bodyPr>
            <a:normAutofit fontScale="90000"/>
          </a:bodyPr>
          <a:lstStyle/>
          <a:p>
            <a:r>
              <a:rPr lang="ru-RU" b="1" dirty="0" smtClean="0">
                <a:solidFill>
                  <a:srgbClr val="7030A0"/>
                </a:solidFill>
                <a:latin typeface="Times New Roman" pitchFamily="18" charset="0"/>
                <a:cs typeface="Times New Roman" pitchFamily="18" charset="0"/>
              </a:rPr>
              <a:t>Что  такое   установки</a:t>
            </a:r>
            <a:r>
              <a:rPr lang="ru-RU" b="1" dirty="0">
                <a:solidFill>
                  <a:srgbClr val="7030A0"/>
                </a:solidFill>
                <a:latin typeface="Times New Roman" pitchFamily="18" charset="0"/>
                <a:cs typeface="Times New Roman" pitchFamily="18" charset="0"/>
              </a:rPr>
              <a:t>?</a:t>
            </a:r>
          </a:p>
        </p:txBody>
      </p:sp>
      <p:sp>
        <p:nvSpPr>
          <p:cNvPr id="3" name="Прямоугольник 2"/>
          <p:cNvSpPr/>
          <p:nvPr/>
        </p:nvSpPr>
        <p:spPr>
          <a:xfrm>
            <a:off x="899770" y="692696"/>
            <a:ext cx="7488654" cy="5693866"/>
          </a:xfrm>
          <a:prstGeom prst="rect">
            <a:avLst/>
          </a:prstGeom>
        </p:spPr>
        <p:txBody>
          <a:bodyPr wrap="square">
            <a:spAutoFit/>
          </a:bodyPr>
          <a:lstStyle/>
          <a:p>
            <a:pPr algn="ctr"/>
            <a:r>
              <a:rPr lang="ru-RU" sz="2800" b="1" dirty="0">
                <a:solidFill>
                  <a:srgbClr val="7030A0"/>
                </a:solidFill>
                <a:latin typeface="Times New Roman" pitchFamily="18" charset="0"/>
                <a:cs typeface="Times New Roman" pitchFamily="18" charset="0"/>
              </a:rPr>
              <a:t>П</a:t>
            </a:r>
            <a:r>
              <a:rPr lang="ru-RU" sz="2800" b="1" dirty="0" smtClean="0">
                <a:solidFill>
                  <a:srgbClr val="7030A0"/>
                </a:solidFill>
                <a:latin typeface="Times New Roman" pitchFamily="18" charset="0"/>
                <a:cs typeface="Times New Roman" pitchFamily="18" charset="0"/>
              </a:rPr>
              <a:t>од </a:t>
            </a:r>
            <a:r>
              <a:rPr lang="ru-RU" sz="2800" b="1" dirty="0">
                <a:solidFill>
                  <a:srgbClr val="7030A0"/>
                </a:solidFill>
                <a:latin typeface="Times New Roman" pitchFamily="18" charset="0"/>
                <a:cs typeface="Times New Roman" pitchFamily="18" charset="0"/>
              </a:rPr>
              <a:t>родительскими установками </a:t>
            </a:r>
            <a:endParaRPr lang="ru-RU" sz="2800" b="1" dirty="0" smtClean="0">
              <a:solidFill>
                <a:srgbClr val="7030A0"/>
              </a:solidFill>
              <a:latin typeface="Times New Roman" pitchFamily="18" charset="0"/>
              <a:cs typeface="Times New Roman" pitchFamily="18" charset="0"/>
            </a:endParaRPr>
          </a:p>
          <a:p>
            <a:pPr algn="ctr"/>
            <a:r>
              <a:rPr lang="ru-RU" sz="2800" b="1" dirty="0" smtClean="0">
                <a:solidFill>
                  <a:srgbClr val="7030A0"/>
                </a:solidFill>
                <a:latin typeface="Times New Roman" pitchFamily="18" charset="0"/>
                <a:cs typeface="Times New Roman" pitchFamily="18" charset="0"/>
              </a:rPr>
              <a:t>А</a:t>
            </a:r>
            <a:r>
              <a:rPr lang="ru-RU" sz="2800" b="1" dirty="0">
                <a:solidFill>
                  <a:srgbClr val="7030A0"/>
                </a:solidFill>
                <a:latin typeface="Times New Roman" pitchFamily="18" charset="0"/>
                <a:cs typeface="Times New Roman" pitchFamily="18" charset="0"/>
              </a:rPr>
              <a:t>. С. Спиваковская </a:t>
            </a:r>
            <a:r>
              <a:rPr lang="ru-RU" sz="2800" b="1" dirty="0" smtClean="0">
                <a:solidFill>
                  <a:srgbClr val="7030A0"/>
                </a:solidFill>
                <a:latin typeface="Times New Roman" pitchFamily="18" charset="0"/>
                <a:cs typeface="Times New Roman" pitchFamily="18" charset="0"/>
              </a:rPr>
              <a:t> </a:t>
            </a:r>
            <a:r>
              <a:rPr lang="ru-RU" sz="2800" b="1" dirty="0">
                <a:solidFill>
                  <a:srgbClr val="7030A0"/>
                </a:solidFill>
                <a:latin typeface="Times New Roman" pitchFamily="18" charset="0"/>
                <a:cs typeface="Times New Roman" pitchFamily="18" charset="0"/>
              </a:rPr>
              <a:t>понимает </a:t>
            </a:r>
            <a:r>
              <a:rPr lang="ru-RU" sz="2800" b="1" dirty="0" smtClean="0">
                <a:solidFill>
                  <a:srgbClr val="7030A0"/>
                </a:solidFill>
                <a:latin typeface="Times New Roman" pitchFamily="18" charset="0"/>
                <a:cs typeface="Times New Roman" pitchFamily="18" charset="0"/>
              </a:rPr>
              <a:t> - систему </a:t>
            </a:r>
            <a:r>
              <a:rPr lang="ru-RU" sz="2800" b="1" dirty="0">
                <a:solidFill>
                  <a:srgbClr val="7030A0"/>
                </a:solidFill>
                <a:latin typeface="Times New Roman" pitchFamily="18" charset="0"/>
                <a:cs typeface="Times New Roman" pitchFamily="18" charset="0"/>
              </a:rPr>
              <a:t>или совокупность родительского эмоционального отношения к ребенку, восприятие ребенка родителем и способов поведения с </a:t>
            </a:r>
            <a:r>
              <a:rPr lang="ru-RU" sz="2800" b="1" dirty="0" smtClean="0">
                <a:solidFill>
                  <a:srgbClr val="7030A0"/>
                </a:solidFill>
                <a:latin typeface="Times New Roman" pitchFamily="18" charset="0"/>
                <a:cs typeface="Times New Roman" pitchFamily="18" charset="0"/>
              </a:rPr>
              <a:t>ним</a:t>
            </a:r>
          </a:p>
          <a:p>
            <a:pPr algn="ctr"/>
            <a:endParaRPr lang="ru-RU" sz="2800" b="1" dirty="0" smtClean="0">
              <a:solidFill>
                <a:srgbClr val="7030A0"/>
              </a:solidFill>
              <a:latin typeface="Times New Roman" pitchFamily="18" charset="0"/>
              <a:cs typeface="Times New Roman" pitchFamily="18" charset="0"/>
            </a:endParaRPr>
          </a:p>
          <a:p>
            <a:pPr algn="ctr"/>
            <a:r>
              <a:rPr lang="ru-RU" sz="2800" b="1" dirty="0">
                <a:solidFill>
                  <a:srgbClr val="7030A0"/>
                </a:solidFill>
                <a:latin typeface="Times New Roman" pitchFamily="18" charset="0"/>
                <a:cs typeface="Times New Roman" pitchFamily="18" charset="0"/>
              </a:rPr>
              <a:t>Родительские установки, это стереотипные правила поведения, которые выражаются в действиях, словах, жестах и т. д</a:t>
            </a:r>
            <a:r>
              <a:rPr lang="ru-RU" sz="2800" b="1" dirty="0" smtClean="0">
                <a:solidFill>
                  <a:srgbClr val="7030A0"/>
                </a:solidFill>
                <a:latin typeface="Times New Roman" pitchFamily="18" charset="0"/>
                <a:cs typeface="Times New Roman" pitchFamily="18" charset="0"/>
              </a:rPr>
              <a:t>. </a:t>
            </a:r>
            <a:r>
              <a:rPr lang="ru-RU" sz="2800" b="1" dirty="0">
                <a:solidFill>
                  <a:srgbClr val="7030A0"/>
                </a:solidFill>
                <a:latin typeface="Times New Roman" pitchFamily="18" charset="0"/>
                <a:cs typeface="Times New Roman" pitchFamily="18" charset="0"/>
              </a:rPr>
              <a:t>Р</a:t>
            </a:r>
            <a:r>
              <a:rPr lang="ru-RU" sz="2800" b="1" dirty="0" smtClean="0">
                <a:solidFill>
                  <a:srgbClr val="7030A0"/>
                </a:solidFill>
                <a:latin typeface="Times New Roman" pitchFamily="18" charset="0"/>
                <a:cs typeface="Times New Roman" pitchFamily="18" charset="0"/>
              </a:rPr>
              <a:t>одители </a:t>
            </a:r>
            <a:r>
              <a:rPr lang="ru-RU" sz="2800" b="1" dirty="0">
                <a:solidFill>
                  <a:srgbClr val="7030A0"/>
                </a:solidFill>
                <a:latin typeface="Times New Roman" pitchFamily="18" charset="0"/>
                <a:cs typeface="Times New Roman" pitchFamily="18" charset="0"/>
              </a:rPr>
              <a:t>как бы следуют готовым шаблонам. </a:t>
            </a:r>
          </a:p>
          <a:p>
            <a:pPr algn="ctr"/>
            <a:endParaRPr lang="ru-RU" sz="2800" b="1" dirty="0" smtClean="0">
              <a:solidFill>
                <a:srgbClr val="7030A0"/>
              </a:solidFill>
              <a:latin typeface="Times New Roman" pitchFamily="18" charset="0"/>
              <a:cs typeface="Times New Roman" pitchFamily="18" charset="0"/>
            </a:endParaRPr>
          </a:p>
          <a:p>
            <a:pPr algn="ctr"/>
            <a:endParaRPr lang="ru-RU" sz="28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8504268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2" name="Прямоугольник 1"/>
          <p:cNvSpPr/>
          <p:nvPr/>
        </p:nvSpPr>
        <p:spPr>
          <a:xfrm>
            <a:off x="2627784" y="72628"/>
            <a:ext cx="4572000" cy="707886"/>
          </a:xfrm>
          <a:prstGeom prst="rect">
            <a:avLst/>
          </a:prstGeom>
        </p:spPr>
        <p:txBody>
          <a:bodyPr>
            <a:spAutoFit/>
          </a:bodyPr>
          <a:lstStyle/>
          <a:p>
            <a:pPr algn="ctr"/>
            <a:r>
              <a:rPr lang="ru-RU" sz="2000" b="1" u="sng" dirty="0">
                <a:solidFill>
                  <a:srgbClr val="7030A0"/>
                </a:solidFill>
                <a:latin typeface="Times New Roman" panose="02020603050405020304" pitchFamily="18" charset="0"/>
                <a:cs typeface="Times New Roman" panose="02020603050405020304" pitchFamily="18" charset="0"/>
              </a:rPr>
              <a:t>Положительная роль психологических </a:t>
            </a:r>
            <a:r>
              <a:rPr lang="ru-RU" sz="2000" b="1" u="sng" dirty="0" smtClean="0">
                <a:solidFill>
                  <a:srgbClr val="7030A0"/>
                </a:solidFill>
                <a:latin typeface="Times New Roman" panose="02020603050405020304" pitchFamily="18" charset="0"/>
                <a:cs typeface="Times New Roman" panose="02020603050405020304" pitchFamily="18" charset="0"/>
              </a:rPr>
              <a:t>установок:</a:t>
            </a:r>
            <a:endParaRPr lang="ru-RU" sz="2000" u="sng" dirty="0">
              <a:solidFill>
                <a:srgbClr val="7030A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87524" y="798228"/>
            <a:ext cx="8568952" cy="2246769"/>
          </a:xfrm>
          <a:prstGeom prst="rect">
            <a:avLst/>
          </a:prstGeom>
        </p:spPr>
        <p:txBody>
          <a:bodyPr wrap="square">
            <a:spAutoFit/>
          </a:bodyPr>
          <a:lstStyle/>
          <a:p>
            <a:pPr algn="just">
              <a:buFont typeface="Arial" panose="020B0604020202020204" pitchFamily="34" charset="0"/>
              <a:buChar char="•"/>
            </a:pPr>
            <a:r>
              <a:rPr lang="ru-RU" sz="2000" dirty="0">
                <a:solidFill>
                  <a:srgbClr val="7030A0"/>
                </a:solidFill>
                <a:latin typeface="Times New Roman" panose="02020603050405020304" pitchFamily="18" charset="0"/>
                <a:cs typeface="Times New Roman" panose="02020603050405020304" pitchFamily="18" charset="0"/>
              </a:rPr>
              <a:t>определяют устойчивый, последовательный и целенаправленный характер деятельности, позволяющий сохранить эту направленность в непрерывно меняющейся ситуации</a:t>
            </a:r>
            <a:r>
              <a:rPr lang="ru-RU" sz="2000" dirty="0" smtClean="0">
                <a:solidFill>
                  <a:srgbClr val="7030A0"/>
                </a:solidFill>
                <a:latin typeface="Times New Roman" panose="02020603050405020304" pitchFamily="18" charset="0"/>
                <a:cs typeface="Times New Roman" panose="02020603050405020304" pitchFamily="18" charset="0"/>
              </a:rPr>
              <a:t>.</a:t>
            </a:r>
          </a:p>
          <a:p>
            <a:pPr algn="just"/>
            <a:r>
              <a:rPr lang="ru-RU" sz="2000" dirty="0" smtClean="0">
                <a:solidFill>
                  <a:srgbClr val="7030A0"/>
                </a:solidFill>
                <a:latin typeface="Times New Roman" panose="02020603050405020304" pitchFamily="18" charset="0"/>
                <a:cs typeface="Times New Roman" panose="02020603050405020304" pitchFamily="18" charset="0"/>
              </a:rPr>
              <a:t> </a:t>
            </a:r>
            <a:endParaRPr lang="ru-RU" sz="2000" dirty="0">
              <a:solidFill>
                <a:srgbClr val="7030A0"/>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ru-RU" sz="2000" dirty="0">
                <a:solidFill>
                  <a:srgbClr val="7030A0"/>
                </a:solidFill>
                <a:latin typeface="Times New Roman" panose="02020603050405020304" pitchFamily="18" charset="0"/>
                <a:cs typeface="Times New Roman" panose="02020603050405020304" pitchFamily="18" charset="0"/>
              </a:rPr>
              <a:t>освобождают человека от необходимости принимать решения и сознательно контролировать деятельность при выполнении стандартных процедур или встречавшихся ранее ситуациях. </a:t>
            </a:r>
            <a:r>
              <a:rPr lang="ru-RU" sz="2000" dirty="0">
                <a:solidFill>
                  <a:srgbClr val="800080"/>
                </a:solidFill>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2627784" y="3008451"/>
            <a:ext cx="4572000" cy="707886"/>
          </a:xfrm>
          <a:prstGeom prst="rect">
            <a:avLst/>
          </a:prstGeom>
        </p:spPr>
        <p:txBody>
          <a:bodyPr>
            <a:spAutoFit/>
          </a:bodyPr>
          <a:lstStyle/>
          <a:p>
            <a:pPr lvl="0" algn="ctr"/>
            <a:r>
              <a:rPr lang="ru-RU" sz="2000" b="1" u="sng" dirty="0">
                <a:solidFill>
                  <a:srgbClr val="7030A0"/>
                </a:solidFill>
                <a:latin typeface="Times New Roman" panose="02020603050405020304" pitchFamily="18" charset="0"/>
                <a:cs typeface="Times New Roman" panose="02020603050405020304" pitchFamily="18" charset="0"/>
              </a:rPr>
              <a:t>Отрицательная роль психологических </a:t>
            </a:r>
            <a:r>
              <a:rPr lang="ru-RU" sz="2000" b="1" u="sng" dirty="0" smtClean="0">
                <a:solidFill>
                  <a:srgbClr val="7030A0"/>
                </a:solidFill>
                <a:latin typeface="Times New Roman" panose="02020603050405020304" pitchFamily="18" charset="0"/>
                <a:cs typeface="Times New Roman" panose="02020603050405020304" pitchFamily="18" charset="0"/>
              </a:rPr>
              <a:t>установок: </a:t>
            </a:r>
            <a:endParaRPr lang="ru-RU" sz="2000" b="1" u="sng" dirty="0">
              <a:solidFill>
                <a:srgbClr val="7030A0"/>
              </a:solidFill>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377534" y="3803619"/>
            <a:ext cx="8388932" cy="1600438"/>
          </a:xfrm>
          <a:prstGeom prst="rect">
            <a:avLst/>
          </a:prstGeom>
        </p:spPr>
        <p:txBody>
          <a:bodyPr wrap="square">
            <a:spAutoFit/>
          </a:bodyPr>
          <a:lstStyle/>
          <a:p>
            <a:pPr lvl="0" eaLnBrk="0" fontAlgn="base" hangingPunct="0">
              <a:spcBef>
                <a:spcPct val="0"/>
              </a:spcBef>
              <a:spcAft>
                <a:spcPct val="0"/>
              </a:spcAft>
            </a:pPr>
            <a:endParaRPr lang="ru-RU" altLang="ru-RU" dirty="0">
              <a:solidFill>
                <a:srgbClr val="7030A0"/>
              </a:solidFill>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buFontTx/>
              <a:buChar char="•"/>
            </a:pPr>
            <a:r>
              <a:rPr lang="ru-RU" altLang="ru-RU" sz="2000" dirty="0">
                <a:solidFill>
                  <a:srgbClr val="7030A0"/>
                </a:solidFill>
                <a:latin typeface="Times New Roman" panose="02020603050405020304" pitchFamily="18" charset="0"/>
                <a:cs typeface="Times New Roman" panose="02020603050405020304" pitchFamily="18" charset="0"/>
              </a:rPr>
              <a:t>выступают в качестве фактора, обусловливающего инертность, косность деятельности.</a:t>
            </a:r>
          </a:p>
          <a:p>
            <a:pPr lvl="0" eaLnBrk="0" fontAlgn="base" hangingPunct="0">
              <a:spcBef>
                <a:spcPct val="0"/>
              </a:spcBef>
              <a:spcAft>
                <a:spcPct val="0"/>
              </a:spcAft>
              <a:buFontTx/>
              <a:buChar char="•"/>
            </a:pPr>
            <a:endParaRPr lang="ru-RU" altLang="ru-RU" sz="2000" dirty="0">
              <a:solidFill>
                <a:srgbClr val="7030A0"/>
              </a:solidFill>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buFontTx/>
              <a:buChar char="•"/>
            </a:pPr>
            <a:r>
              <a:rPr lang="ru-RU" altLang="ru-RU" sz="2000" dirty="0">
                <a:solidFill>
                  <a:srgbClr val="7030A0"/>
                </a:solidFill>
                <a:latin typeface="Times New Roman" panose="02020603050405020304" pitchFamily="18" charset="0"/>
                <a:cs typeface="Times New Roman" panose="02020603050405020304" pitchFamily="18" charset="0"/>
              </a:rPr>
              <a:t>затрудняют приспособление человека к новым, изменившимся ситуациям </a:t>
            </a:r>
          </a:p>
        </p:txBody>
      </p:sp>
    </p:spTree>
    <p:extLst>
      <p:ext uri="{BB962C8B-B14F-4D97-AF65-F5344CB8AC3E}">
        <p14:creationId xmlns:p14="http://schemas.microsoft.com/office/powerpoint/2010/main" val="13926098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Прямоугольник 5"/>
          <p:cNvSpPr/>
          <p:nvPr/>
        </p:nvSpPr>
        <p:spPr>
          <a:xfrm>
            <a:off x="251520" y="260648"/>
            <a:ext cx="8568952" cy="5755422"/>
          </a:xfrm>
          <a:prstGeom prst="rect">
            <a:avLst/>
          </a:prstGeom>
        </p:spPr>
        <p:txBody>
          <a:bodyPr wrap="square">
            <a:spAutoFit/>
          </a:bodyPr>
          <a:lstStyle/>
          <a:p>
            <a:pPr algn="ctr"/>
            <a:r>
              <a:rPr lang="ru-RU" sz="2800" b="1" dirty="0">
                <a:solidFill>
                  <a:srgbClr val="7030A0"/>
                </a:solidFill>
                <a:latin typeface="Times New Roman" pitchFamily="18" charset="0"/>
                <a:cs typeface="Times New Roman" pitchFamily="18" charset="0"/>
              </a:rPr>
              <a:t>На установки родителей чаще всего оказывают влияние:</a:t>
            </a:r>
          </a:p>
          <a:p>
            <a:pPr lvl="0">
              <a:lnSpc>
                <a:spcPct val="150000"/>
              </a:lnSpc>
            </a:pPr>
            <a:r>
              <a:rPr lang="ru-RU" sz="2600" b="1" dirty="0" smtClean="0">
                <a:solidFill>
                  <a:srgbClr val="7030A0"/>
                </a:solidFill>
                <a:latin typeface="Times New Roman" pitchFamily="18" charset="0"/>
                <a:cs typeface="Times New Roman" pitchFamily="18" charset="0"/>
              </a:rPr>
              <a:t>типы </a:t>
            </a:r>
            <a:r>
              <a:rPr lang="ru-RU" sz="2600" b="1" dirty="0">
                <a:solidFill>
                  <a:srgbClr val="7030A0"/>
                </a:solidFill>
                <a:latin typeface="Times New Roman" pitchFamily="18" charset="0"/>
                <a:cs typeface="Times New Roman" pitchFamily="18" charset="0"/>
              </a:rPr>
              <a:t>воспитания  </a:t>
            </a:r>
            <a:r>
              <a:rPr lang="ru-RU" sz="2600" b="1" dirty="0" smtClean="0">
                <a:solidFill>
                  <a:srgbClr val="7030A0"/>
                </a:solidFill>
                <a:latin typeface="Times New Roman" pitchFamily="18" charset="0"/>
                <a:cs typeface="Times New Roman" pitchFamily="18" charset="0"/>
              </a:rPr>
              <a:t>самих  родителей </a:t>
            </a:r>
            <a:endParaRPr lang="ru-RU" sz="2600" b="1" dirty="0">
              <a:solidFill>
                <a:srgbClr val="7030A0"/>
              </a:solidFill>
              <a:latin typeface="Times New Roman" pitchFamily="18" charset="0"/>
              <a:cs typeface="Times New Roman" pitchFamily="18" charset="0"/>
            </a:endParaRPr>
          </a:p>
          <a:p>
            <a:pPr lvl="0">
              <a:lnSpc>
                <a:spcPct val="150000"/>
              </a:lnSpc>
            </a:pPr>
            <a:r>
              <a:rPr lang="ru-RU" sz="2600" b="1" dirty="0">
                <a:solidFill>
                  <a:srgbClr val="7030A0"/>
                </a:solidFill>
                <a:latin typeface="Times New Roman" pitchFamily="18" charset="0"/>
                <a:cs typeface="Times New Roman" pitchFamily="18" charset="0"/>
              </a:rPr>
              <a:t>установки, которые родители сами впитали в </a:t>
            </a:r>
            <a:r>
              <a:rPr lang="ru-RU" sz="2600" b="1" dirty="0" smtClean="0">
                <a:solidFill>
                  <a:srgbClr val="7030A0"/>
                </a:solidFill>
                <a:latin typeface="Times New Roman" pitchFamily="18" charset="0"/>
                <a:cs typeface="Times New Roman" pitchFamily="18" charset="0"/>
              </a:rPr>
              <a:t>детстве </a:t>
            </a:r>
            <a:endParaRPr lang="ru-RU" sz="2600" b="1" dirty="0">
              <a:solidFill>
                <a:srgbClr val="7030A0"/>
              </a:solidFill>
              <a:latin typeface="Times New Roman" pitchFamily="18" charset="0"/>
              <a:cs typeface="Times New Roman" pitchFamily="18" charset="0"/>
            </a:endParaRPr>
          </a:p>
          <a:p>
            <a:pPr>
              <a:lnSpc>
                <a:spcPct val="150000"/>
              </a:lnSpc>
            </a:pPr>
            <a:r>
              <a:rPr lang="ru-RU" sz="2600" b="1" dirty="0">
                <a:solidFill>
                  <a:srgbClr val="7030A0"/>
                </a:solidFill>
                <a:latin typeface="Times New Roman" pitchFamily="18" charset="0"/>
                <a:cs typeface="Times New Roman" pitchFamily="18" charset="0"/>
              </a:rPr>
              <a:t>особенности характера мамы и папы</a:t>
            </a:r>
          </a:p>
          <a:p>
            <a:pPr>
              <a:lnSpc>
                <a:spcPct val="150000"/>
              </a:lnSpc>
            </a:pPr>
            <a:r>
              <a:rPr lang="ru-RU" sz="2600" b="1" dirty="0">
                <a:solidFill>
                  <a:srgbClr val="7030A0"/>
                </a:solidFill>
                <a:latin typeface="Times New Roman" pitchFamily="18" charset="0"/>
                <a:cs typeface="Times New Roman" pitchFamily="18" charset="0"/>
              </a:rPr>
              <a:t>особенности характера </a:t>
            </a:r>
            <a:r>
              <a:rPr lang="ru-RU" sz="2600" b="1" dirty="0" smtClean="0">
                <a:solidFill>
                  <a:srgbClr val="7030A0"/>
                </a:solidFill>
                <a:latin typeface="Times New Roman" pitchFamily="18" charset="0"/>
                <a:cs typeface="Times New Roman" pitchFamily="18" charset="0"/>
              </a:rPr>
              <a:t>бабушек </a:t>
            </a:r>
            <a:r>
              <a:rPr lang="ru-RU" sz="2600" b="1" dirty="0">
                <a:solidFill>
                  <a:srgbClr val="7030A0"/>
                </a:solidFill>
                <a:latin typeface="Times New Roman" pitchFamily="18" charset="0"/>
                <a:cs typeface="Times New Roman" pitchFamily="18" charset="0"/>
              </a:rPr>
              <a:t>и </a:t>
            </a:r>
            <a:r>
              <a:rPr lang="ru-RU" sz="2600" b="1" dirty="0" smtClean="0">
                <a:solidFill>
                  <a:srgbClr val="7030A0"/>
                </a:solidFill>
                <a:latin typeface="Times New Roman" pitchFamily="18" charset="0"/>
                <a:cs typeface="Times New Roman" pitchFamily="18" charset="0"/>
              </a:rPr>
              <a:t>дедушек</a:t>
            </a:r>
            <a:endParaRPr lang="ru-RU" sz="2600" b="1" dirty="0">
              <a:solidFill>
                <a:srgbClr val="7030A0"/>
              </a:solidFill>
              <a:latin typeface="Times New Roman" pitchFamily="18" charset="0"/>
              <a:cs typeface="Times New Roman" pitchFamily="18" charset="0"/>
            </a:endParaRPr>
          </a:p>
          <a:p>
            <a:pPr lvl="0">
              <a:lnSpc>
                <a:spcPct val="150000"/>
              </a:lnSpc>
            </a:pPr>
            <a:r>
              <a:rPr lang="ru-RU" sz="2600" b="1" dirty="0" smtClean="0">
                <a:solidFill>
                  <a:srgbClr val="7030A0"/>
                </a:solidFill>
                <a:latin typeface="Times New Roman" pitchFamily="18" charset="0"/>
                <a:cs typeface="Times New Roman" pitchFamily="18" charset="0"/>
              </a:rPr>
              <a:t>семейные традиции </a:t>
            </a:r>
            <a:endParaRPr lang="ru-RU" sz="2600" b="1" dirty="0">
              <a:solidFill>
                <a:srgbClr val="7030A0"/>
              </a:solidFill>
              <a:latin typeface="Times New Roman" pitchFamily="18" charset="0"/>
              <a:cs typeface="Times New Roman" pitchFamily="18" charset="0"/>
            </a:endParaRPr>
          </a:p>
          <a:p>
            <a:pPr>
              <a:lnSpc>
                <a:spcPct val="150000"/>
              </a:lnSpc>
            </a:pPr>
            <a:r>
              <a:rPr lang="ru-RU" sz="2600" b="1" dirty="0" smtClean="0">
                <a:solidFill>
                  <a:srgbClr val="7030A0"/>
                </a:solidFill>
                <a:latin typeface="Times New Roman" pitchFamily="18" charset="0"/>
                <a:cs typeface="Times New Roman" pitchFamily="18" charset="0"/>
              </a:rPr>
              <a:t>семейные ценности</a:t>
            </a:r>
          </a:p>
          <a:p>
            <a:pPr>
              <a:lnSpc>
                <a:spcPct val="150000"/>
              </a:lnSpc>
            </a:pPr>
            <a:r>
              <a:rPr lang="ru-RU" sz="2600" b="1" dirty="0" smtClean="0">
                <a:solidFill>
                  <a:srgbClr val="7030A0"/>
                </a:solidFill>
                <a:latin typeface="Times New Roman" pitchFamily="18" charset="0"/>
                <a:cs typeface="Times New Roman" pitchFamily="18" charset="0"/>
              </a:rPr>
              <a:t>социально-экономический </a:t>
            </a:r>
            <a:r>
              <a:rPr lang="ru-RU" sz="2600" b="1" dirty="0">
                <a:solidFill>
                  <a:srgbClr val="7030A0"/>
                </a:solidFill>
                <a:latin typeface="Times New Roman" pitchFamily="18" charset="0"/>
                <a:cs typeface="Times New Roman" pitchFamily="18" charset="0"/>
              </a:rPr>
              <a:t>статус </a:t>
            </a:r>
            <a:r>
              <a:rPr lang="ru-RU" sz="2600" b="1" dirty="0" smtClean="0">
                <a:solidFill>
                  <a:srgbClr val="7030A0"/>
                </a:solidFill>
                <a:latin typeface="Times New Roman" pitchFamily="18" charset="0"/>
                <a:cs typeface="Times New Roman" pitchFamily="18" charset="0"/>
              </a:rPr>
              <a:t>родителей</a:t>
            </a:r>
          </a:p>
          <a:p>
            <a:pPr>
              <a:lnSpc>
                <a:spcPct val="150000"/>
              </a:lnSpc>
            </a:pPr>
            <a:r>
              <a:rPr lang="ru-RU" sz="2600" b="1" dirty="0">
                <a:solidFill>
                  <a:srgbClr val="7030A0"/>
                </a:solidFill>
                <a:latin typeface="Times New Roman" pitchFamily="18" charset="0"/>
                <a:cs typeface="Times New Roman" pitchFamily="18" charset="0"/>
              </a:rPr>
              <a:t>о</a:t>
            </a:r>
            <a:r>
              <a:rPr lang="ru-RU" sz="2600" b="1" dirty="0" smtClean="0">
                <a:solidFill>
                  <a:srgbClr val="7030A0"/>
                </a:solidFill>
                <a:latin typeface="Times New Roman" pitchFamily="18" charset="0"/>
                <a:cs typeface="Times New Roman" pitchFamily="18" charset="0"/>
              </a:rPr>
              <a:t>бщественное  мнение</a:t>
            </a:r>
            <a:r>
              <a:rPr lang="en-US" sz="2600" b="1" dirty="0" smtClean="0">
                <a:solidFill>
                  <a:srgbClr val="7030A0"/>
                </a:solidFill>
                <a:latin typeface="Times New Roman" pitchFamily="18" charset="0"/>
                <a:cs typeface="Times New Roman" pitchFamily="18" charset="0"/>
              </a:rPr>
              <a:t>,</a:t>
            </a:r>
            <a:r>
              <a:rPr lang="ru-RU" sz="2600" b="1" dirty="0" smtClean="0">
                <a:solidFill>
                  <a:srgbClr val="7030A0"/>
                </a:solidFill>
                <a:latin typeface="Times New Roman" pitchFamily="18" charset="0"/>
                <a:cs typeface="Times New Roman" pitchFamily="18" charset="0"/>
              </a:rPr>
              <a:t>  окружающее родителей</a:t>
            </a:r>
            <a:endParaRPr lang="ru-RU" sz="26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2304771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5" name="Прямоугольник 4"/>
          <p:cNvSpPr/>
          <p:nvPr/>
        </p:nvSpPr>
        <p:spPr>
          <a:xfrm>
            <a:off x="323528" y="505123"/>
            <a:ext cx="8712968" cy="4832092"/>
          </a:xfrm>
          <a:prstGeom prst="rect">
            <a:avLst/>
          </a:prstGeom>
        </p:spPr>
        <p:txBody>
          <a:bodyPr wrap="square">
            <a:spAutoFit/>
          </a:bodyPr>
          <a:lstStyle/>
          <a:p>
            <a:pPr algn="ctr"/>
            <a:r>
              <a:rPr lang="ru-RU" sz="2800" b="1" dirty="0">
                <a:solidFill>
                  <a:srgbClr val="7030A0"/>
                </a:solidFill>
                <a:latin typeface="Times New Roman" panose="02020603050405020304" pitchFamily="18" charset="0"/>
                <a:cs typeface="Times New Roman" panose="02020603050405020304" pitchFamily="18" charset="0"/>
              </a:rPr>
              <a:t>Родительское состояние «Я»</a:t>
            </a:r>
            <a:r>
              <a:rPr lang="ru-RU" sz="2800" dirty="0">
                <a:solidFill>
                  <a:srgbClr val="7030A0"/>
                </a:solidFill>
                <a:latin typeface="Times New Roman" panose="02020603050405020304" pitchFamily="18" charset="0"/>
                <a:cs typeface="Times New Roman" panose="02020603050405020304" pitchFamily="18" charset="0"/>
              </a:rPr>
              <a:t> </a:t>
            </a:r>
          </a:p>
          <a:p>
            <a:pPr algn="ctr"/>
            <a:r>
              <a:rPr lang="ru-RU" sz="2800" dirty="0">
                <a:solidFill>
                  <a:srgbClr val="7030A0"/>
                </a:solidFill>
                <a:latin typeface="Times New Roman" panose="02020603050405020304" pitchFamily="18" charset="0"/>
                <a:cs typeface="Times New Roman" panose="02020603050405020304" pitchFamily="18" charset="0"/>
              </a:rPr>
              <a:t>Родительское «Я», состоящее из правил поведения, норм, позволяет индивиду успешно ориентироваться в стандартных ситуациях, «запускает» полезные, проверенные стереотипы поведения, освобождая сознание от загруженности простыми, обыденными задачами. Кроме того, Родительское «Я» обеспечивает с большой вероятностью успеха поведение в ситуациях дефицита времени на размышления, </a:t>
            </a:r>
          </a:p>
          <a:p>
            <a:pPr algn="ctr"/>
            <a:r>
              <a:rPr lang="ru-RU" sz="2800" dirty="0">
                <a:solidFill>
                  <a:srgbClr val="7030A0"/>
                </a:solidFill>
                <a:latin typeface="Times New Roman" panose="02020603050405020304" pitchFamily="18" charset="0"/>
                <a:cs typeface="Times New Roman" panose="02020603050405020304" pitchFamily="18" charset="0"/>
              </a:rPr>
              <a:t>анализ, поочередное рассмотрение </a:t>
            </a:r>
          </a:p>
          <a:p>
            <a:pPr algn="ctr"/>
            <a:r>
              <a:rPr lang="ru-RU" sz="2800" dirty="0">
                <a:solidFill>
                  <a:srgbClr val="7030A0"/>
                </a:solidFill>
                <a:latin typeface="Times New Roman" panose="02020603050405020304" pitchFamily="18" charset="0"/>
                <a:cs typeface="Times New Roman" panose="02020603050405020304" pitchFamily="18" charset="0"/>
              </a:rPr>
              <a:t>возможностей поведения</a:t>
            </a:r>
          </a:p>
        </p:txBody>
      </p:sp>
    </p:spTree>
    <p:extLst>
      <p:ext uri="{BB962C8B-B14F-4D97-AF65-F5344CB8AC3E}">
        <p14:creationId xmlns:p14="http://schemas.microsoft.com/office/powerpoint/2010/main" val="10375600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3" name="Прямоугольник 2"/>
          <p:cNvSpPr/>
          <p:nvPr/>
        </p:nvSpPr>
        <p:spPr>
          <a:xfrm>
            <a:off x="395536" y="692696"/>
            <a:ext cx="8352928" cy="5262979"/>
          </a:xfrm>
          <a:prstGeom prst="rect">
            <a:avLst/>
          </a:prstGeom>
        </p:spPr>
        <p:txBody>
          <a:bodyPr wrap="square">
            <a:spAutoFit/>
          </a:bodyPr>
          <a:lstStyle/>
          <a:p>
            <a:pPr algn="ctr"/>
            <a:r>
              <a:rPr lang="ru-RU" sz="2800" b="1" dirty="0">
                <a:solidFill>
                  <a:srgbClr val="7030A0"/>
                </a:solidFill>
                <a:latin typeface="Times New Roman" panose="02020603050405020304" pitchFamily="18" charset="0"/>
                <a:cs typeface="Times New Roman" panose="02020603050405020304" pitchFamily="18" charset="0"/>
              </a:rPr>
              <a:t>Детское состояние «Я» </a:t>
            </a:r>
            <a:r>
              <a:rPr lang="ru-RU" sz="2800" dirty="0">
                <a:solidFill>
                  <a:srgbClr val="7030A0"/>
                </a:solidFill>
                <a:latin typeface="Times New Roman" panose="02020603050405020304" pitchFamily="18" charset="0"/>
                <a:cs typeface="Times New Roman" panose="02020603050405020304" pitchFamily="18" charset="0"/>
              </a:rPr>
              <a:t> </a:t>
            </a:r>
          </a:p>
          <a:p>
            <a:pPr algn="ctr"/>
            <a:r>
              <a:rPr lang="ru-RU" sz="2800" dirty="0">
                <a:solidFill>
                  <a:srgbClr val="7030A0"/>
                </a:solidFill>
                <a:latin typeface="Times New Roman" panose="02020603050405020304" pitchFamily="18" charset="0"/>
                <a:cs typeface="Times New Roman" panose="02020603050405020304" pitchFamily="18" charset="0"/>
              </a:rPr>
              <a:t>Следует жизненному принципу чувств. На поведение в настоящем влияют чувства из детства. Детское «Я» выполняет свои, особые функции, не свойственные другим составляющими личности. Оно «отвечает» за творчество, оригинальность, разрядку напряжения, получение приятных, иногда «острых» впечатлений. Кроме того, Детское «Я» выступает на сцену, когда человек не чувствует достаточно сил для самостоятельного решения проблем: не способен преодолеть трудности или противостоять </a:t>
            </a:r>
          </a:p>
          <a:p>
            <a:pPr algn="ctr"/>
            <a:r>
              <a:rPr lang="ru-RU" sz="2800" dirty="0">
                <a:solidFill>
                  <a:srgbClr val="7030A0"/>
                </a:solidFill>
                <a:latin typeface="Times New Roman" panose="02020603050405020304" pitchFamily="18" charset="0"/>
                <a:cs typeface="Times New Roman" panose="02020603050405020304" pitchFamily="18" charset="0"/>
              </a:rPr>
              <a:t>давлению другого человека. </a:t>
            </a:r>
          </a:p>
        </p:txBody>
      </p:sp>
    </p:spTree>
    <p:extLst>
      <p:ext uri="{BB962C8B-B14F-4D97-AF65-F5344CB8AC3E}">
        <p14:creationId xmlns:p14="http://schemas.microsoft.com/office/powerpoint/2010/main" val="1141355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2" name="Прямоугольник 1"/>
          <p:cNvSpPr/>
          <p:nvPr/>
        </p:nvSpPr>
        <p:spPr>
          <a:xfrm>
            <a:off x="323528" y="404664"/>
            <a:ext cx="8496944" cy="4832092"/>
          </a:xfrm>
          <a:prstGeom prst="rect">
            <a:avLst/>
          </a:prstGeom>
        </p:spPr>
        <p:txBody>
          <a:bodyPr wrap="square">
            <a:spAutoFit/>
          </a:bodyPr>
          <a:lstStyle/>
          <a:p>
            <a:pPr algn="ctr"/>
            <a:r>
              <a:rPr lang="ru-RU" sz="2800" b="1" dirty="0">
                <a:solidFill>
                  <a:srgbClr val="7030A0"/>
                </a:solidFill>
                <a:latin typeface="Times New Roman" panose="02020603050405020304" pitchFamily="18" charset="0"/>
                <a:cs typeface="Times New Roman" panose="02020603050405020304" pitchFamily="18" charset="0"/>
              </a:rPr>
              <a:t>Взрослое состояние «Я»</a:t>
            </a:r>
            <a:r>
              <a:rPr lang="ru-RU" sz="2800" dirty="0">
                <a:solidFill>
                  <a:srgbClr val="7030A0"/>
                </a:solidFill>
                <a:latin typeface="Times New Roman" panose="02020603050405020304" pitchFamily="18" charset="0"/>
                <a:cs typeface="Times New Roman" panose="02020603050405020304" pitchFamily="18" charset="0"/>
              </a:rPr>
              <a:t>   </a:t>
            </a:r>
          </a:p>
          <a:p>
            <a:pPr algn="ctr"/>
            <a:r>
              <a:rPr lang="ru-RU" sz="2800" dirty="0">
                <a:solidFill>
                  <a:srgbClr val="7030A0"/>
                </a:solidFill>
                <a:latin typeface="Times New Roman" panose="02020603050405020304" pitchFamily="18" charset="0"/>
                <a:cs typeface="Times New Roman" panose="02020603050405020304" pitchFamily="18" charset="0"/>
              </a:rPr>
              <a:t>Воспринимает и перерабатывает логическую составляющую информации, принимает решения преимущественно обдуманно и без эмоций, проверяя их реальность. Взрослое «Я», в отличие от Родительского, способствует адаптации не в стандартных, однозначных ситуациях, а в уникальных, требующих размышлений, дающих свободу выбора и, вместе с этим, необходимость осознания последствий и ответственного принятия решений . </a:t>
            </a:r>
          </a:p>
        </p:txBody>
      </p:sp>
    </p:spTree>
    <p:extLst>
      <p:ext uri="{BB962C8B-B14F-4D97-AF65-F5344CB8AC3E}">
        <p14:creationId xmlns:p14="http://schemas.microsoft.com/office/powerpoint/2010/main" val="2667569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2286000" y="2274838"/>
            <a:ext cx="4572000" cy="646331"/>
          </a:xfrm>
          <a:prstGeom prst="rect">
            <a:avLst/>
          </a:prstGeom>
        </p:spPr>
        <p:txBody>
          <a:bodyPr>
            <a:spAutoFit/>
          </a:bodyPr>
          <a:lstStyle/>
          <a:p>
            <a:pPr lvl="0"/>
            <a:endParaRPr lang="ru-RU" dirty="0"/>
          </a:p>
          <a:p>
            <a:pPr lvl="0"/>
            <a:endParaRPr lang="ru-RU" dirty="0"/>
          </a:p>
        </p:txBody>
      </p:sp>
      <p:sp>
        <p:nvSpPr>
          <p:cNvPr id="6" name="Заголовок 5"/>
          <p:cNvSpPr>
            <a:spLocks noGrp="1"/>
          </p:cNvSpPr>
          <p:nvPr>
            <p:ph type="ctrTitle"/>
          </p:nvPr>
        </p:nvSpPr>
        <p:spPr>
          <a:xfrm>
            <a:off x="685800" y="116632"/>
            <a:ext cx="7772400" cy="576064"/>
          </a:xfrm>
        </p:spPr>
        <p:txBody>
          <a:bodyPr>
            <a:normAutofit fontScale="90000"/>
          </a:bodyPr>
          <a:lstStyle/>
          <a:p>
            <a:r>
              <a:rPr lang="ru-RU" sz="3200" b="1" dirty="0" smtClean="0">
                <a:solidFill>
                  <a:srgbClr val="FF0000"/>
                </a:solidFill>
                <a:latin typeface="Times New Roman" pitchFamily="18" charset="0"/>
                <a:cs typeface="Times New Roman" pitchFamily="18" charset="0"/>
              </a:rPr>
              <a:t>Какими  бывают</a:t>
            </a:r>
            <a:r>
              <a:rPr lang="en-US" sz="3200" b="1" dirty="0" smtClean="0">
                <a:solidFill>
                  <a:srgbClr val="FF0000"/>
                </a:solidFill>
                <a:latin typeface="Times New Roman" pitchFamily="18" charset="0"/>
                <a:cs typeface="Times New Roman" pitchFamily="18" charset="0"/>
              </a:rPr>
              <a:t> </a:t>
            </a:r>
            <a:r>
              <a:rPr lang="ru-RU" sz="3200" b="1" dirty="0" smtClean="0">
                <a:solidFill>
                  <a:srgbClr val="FF0000"/>
                </a:solidFill>
                <a:latin typeface="Times New Roman" pitchFamily="18" charset="0"/>
                <a:cs typeface="Times New Roman" pitchFamily="18" charset="0"/>
              </a:rPr>
              <a:t> установки</a:t>
            </a:r>
            <a:r>
              <a:rPr lang="en-US" sz="3200" b="1" dirty="0" smtClean="0">
                <a:solidFill>
                  <a:srgbClr val="FF0000"/>
                </a:solidFill>
                <a:latin typeface="Times New Roman" pitchFamily="18" charset="0"/>
                <a:cs typeface="Times New Roman" pitchFamily="18" charset="0"/>
              </a:rPr>
              <a:t>?</a:t>
            </a:r>
            <a:endParaRPr lang="ru-RU" sz="3200" b="1" dirty="0">
              <a:solidFill>
                <a:srgbClr val="FF0000"/>
              </a:solidFill>
              <a:latin typeface="Times New Roman" pitchFamily="18" charset="0"/>
              <a:cs typeface="Times New Roman" pitchFamily="18" charset="0"/>
            </a:endParaRPr>
          </a:p>
        </p:txBody>
      </p:sp>
      <p:sp>
        <p:nvSpPr>
          <p:cNvPr id="7" name="Подзаголовок 6"/>
          <p:cNvSpPr>
            <a:spLocks noGrp="1"/>
          </p:cNvSpPr>
          <p:nvPr>
            <p:ph type="subTitle" idx="1"/>
          </p:nvPr>
        </p:nvSpPr>
        <p:spPr>
          <a:xfrm>
            <a:off x="1371600" y="629007"/>
            <a:ext cx="6400800" cy="3937992"/>
          </a:xfrm>
        </p:spPr>
        <p:txBody>
          <a:bodyPr>
            <a:noAutofit/>
          </a:bodyPr>
          <a:lstStyle/>
          <a:p>
            <a:r>
              <a:rPr lang="ru-RU" sz="2400" dirty="0">
                <a:solidFill>
                  <a:srgbClr val="800080"/>
                </a:solidFill>
                <a:latin typeface="Times New Roman" pitchFamily="18" charset="0"/>
                <a:cs typeface="Times New Roman" pitchFamily="18" charset="0"/>
              </a:rPr>
              <a:t>Установки могут </a:t>
            </a:r>
            <a:r>
              <a:rPr lang="ru-RU" sz="2400" dirty="0" smtClean="0">
                <a:solidFill>
                  <a:srgbClr val="800080"/>
                </a:solidFill>
                <a:latin typeface="Times New Roman" pitchFamily="18" charset="0"/>
                <a:cs typeface="Times New Roman" pitchFamily="18" charset="0"/>
              </a:rPr>
              <a:t>быть</a:t>
            </a:r>
            <a:r>
              <a:rPr lang="en-US" sz="2400" dirty="0" smtClean="0">
                <a:solidFill>
                  <a:srgbClr val="800080"/>
                </a:solidFill>
                <a:latin typeface="Times New Roman" pitchFamily="18" charset="0"/>
                <a:cs typeface="Times New Roman" pitchFamily="18" charset="0"/>
              </a:rPr>
              <a:t>:</a:t>
            </a:r>
            <a:r>
              <a:rPr lang="ru-RU" sz="2400" dirty="0" smtClean="0">
                <a:solidFill>
                  <a:srgbClr val="800080"/>
                </a:solidFill>
                <a:latin typeface="Times New Roman" pitchFamily="18" charset="0"/>
                <a:cs typeface="Times New Roman" pitchFamily="18" charset="0"/>
              </a:rPr>
              <a:t> </a:t>
            </a:r>
            <a:endParaRPr lang="en-US" sz="2400" dirty="0" smtClean="0">
              <a:solidFill>
                <a:srgbClr val="800080"/>
              </a:solidFill>
              <a:latin typeface="Times New Roman" pitchFamily="18" charset="0"/>
              <a:cs typeface="Times New Roman" pitchFamily="18" charset="0"/>
            </a:endParaRPr>
          </a:p>
          <a:p>
            <a:r>
              <a:rPr lang="ru-RU" sz="2400" b="1" u="sng" dirty="0" smtClean="0">
                <a:solidFill>
                  <a:srgbClr val="800080"/>
                </a:solidFill>
                <a:latin typeface="Times New Roman" pitchFamily="18" charset="0"/>
                <a:cs typeface="Times New Roman" pitchFamily="18" charset="0"/>
              </a:rPr>
              <a:t>прямыми</a:t>
            </a:r>
            <a:r>
              <a:rPr lang="ru-RU" sz="2400" dirty="0" smtClean="0">
                <a:solidFill>
                  <a:srgbClr val="800080"/>
                </a:solidFill>
                <a:latin typeface="Times New Roman" pitchFamily="18" charset="0"/>
                <a:cs typeface="Times New Roman" pitchFamily="18" charset="0"/>
              </a:rPr>
              <a:t> </a:t>
            </a:r>
            <a:r>
              <a:rPr lang="ru-RU" sz="2400" dirty="0">
                <a:solidFill>
                  <a:srgbClr val="800080"/>
                </a:solidFill>
                <a:latin typeface="Times New Roman" pitchFamily="18" charset="0"/>
                <a:cs typeface="Times New Roman" pitchFamily="18" charset="0"/>
              </a:rPr>
              <a:t>и </a:t>
            </a:r>
            <a:r>
              <a:rPr lang="ru-RU" sz="2400" b="1" u="sng" dirty="0">
                <a:solidFill>
                  <a:srgbClr val="800080"/>
                </a:solidFill>
                <a:latin typeface="Times New Roman" pitchFamily="18" charset="0"/>
                <a:cs typeface="Times New Roman" pitchFamily="18" charset="0"/>
              </a:rPr>
              <a:t>косвенными.</a:t>
            </a:r>
          </a:p>
          <a:p>
            <a:r>
              <a:rPr lang="ru-RU" sz="2400" dirty="0">
                <a:solidFill>
                  <a:srgbClr val="800080"/>
                </a:solidFill>
                <a:latin typeface="Times New Roman" pitchFamily="18" charset="0"/>
                <a:cs typeface="Times New Roman" pitchFamily="18" charset="0"/>
              </a:rPr>
              <a:t>Если вы что-то внушаете самому ребенку или же убеждаете его в чем-то, то это </a:t>
            </a:r>
            <a:r>
              <a:rPr lang="ru-RU" sz="2400" dirty="0" smtClean="0">
                <a:solidFill>
                  <a:srgbClr val="800080"/>
                </a:solidFill>
                <a:latin typeface="Times New Roman" pitchFamily="18" charset="0"/>
                <a:cs typeface="Times New Roman" pitchFamily="18" charset="0"/>
              </a:rPr>
              <a:t>прямая установка.</a:t>
            </a:r>
          </a:p>
          <a:p>
            <a:r>
              <a:rPr lang="ru-RU" sz="2400" dirty="0" smtClean="0">
                <a:solidFill>
                  <a:srgbClr val="800080"/>
                </a:solidFill>
                <a:latin typeface="Times New Roman" pitchFamily="18" charset="0"/>
                <a:cs typeface="Times New Roman" pitchFamily="18" charset="0"/>
              </a:rPr>
              <a:t>Еще </a:t>
            </a:r>
            <a:r>
              <a:rPr lang="ru-RU" sz="2400" dirty="0">
                <a:solidFill>
                  <a:srgbClr val="800080"/>
                </a:solidFill>
                <a:latin typeface="Times New Roman" pitchFamily="18" charset="0"/>
                <a:cs typeface="Times New Roman" pitchFamily="18" charset="0"/>
              </a:rPr>
              <a:t>в 30-х гг. были выделены четыре родительские установки и соответствующие им типы поведения: </a:t>
            </a:r>
            <a:endParaRPr lang="ru-RU" sz="2400" dirty="0" smtClean="0">
              <a:solidFill>
                <a:srgbClr val="800080"/>
              </a:solidFill>
              <a:latin typeface="Times New Roman" pitchFamily="18" charset="0"/>
              <a:cs typeface="Times New Roman" pitchFamily="18" charset="0"/>
            </a:endParaRPr>
          </a:p>
          <a:p>
            <a:r>
              <a:rPr lang="ru-RU" sz="2400" dirty="0" smtClean="0">
                <a:solidFill>
                  <a:srgbClr val="800080"/>
                </a:solidFill>
                <a:latin typeface="Times New Roman" pitchFamily="18" charset="0"/>
                <a:cs typeface="Times New Roman" pitchFamily="18" charset="0"/>
              </a:rPr>
              <a:t>«принятие </a:t>
            </a:r>
            <a:r>
              <a:rPr lang="ru-RU" sz="2400" dirty="0">
                <a:solidFill>
                  <a:srgbClr val="800080"/>
                </a:solidFill>
                <a:latin typeface="Times New Roman" pitchFamily="18" charset="0"/>
                <a:cs typeface="Times New Roman" pitchFamily="18" charset="0"/>
              </a:rPr>
              <a:t>и </a:t>
            </a:r>
            <a:r>
              <a:rPr lang="ru-RU" sz="2400" dirty="0" smtClean="0">
                <a:solidFill>
                  <a:srgbClr val="800080"/>
                </a:solidFill>
                <a:latin typeface="Times New Roman" pitchFamily="18" charset="0"/>
                <a:cs typeface="Times New Roman" pitchFamily="18" charset="0"/>
              </a:rPr>
              <a:t>любовь»</a:t>
            </a:r>
          </a:p>
          <a:p>
            <a:r>
              <a:rPr lang="ru-RU" sz="2400" dirty="0" smtClean="0">
                <a:solidFill>
                  <a:srgbClr val="800080"/>
                </a:solidFill>
                <a:latin typeface="Times New Roman" pitchFamily="18" charset="0"/>
                <a:cs typeface="Times New Roman" pitchFamily="18" charset="0"/>
              </a:rPr>
              <a:t> </a:t>
            </a:r>
            <a:r>
              <a:rPr lang="ru-RU" sz="2400" dirty="0">
                <a:solidFill>
                  <a:srgbClr val="800080"/>
                </a:solidFill>
                <a:latin typeface="Times New Roman" pitchFamily="18" charset="0"/>
                <a:cs typeface="Times New Roman" pitchFamily="18" charset="0"/>
              </a:rPr>
              <a:t>«явное отвержение</a:t>
            </a:r>
            <a:r>
              <a:rPr lang="ru-RU" sz="2400" dirty="0" smtClean="0">
                <a:solidFill>
                  <a:srgbClr val="800080"/>
                </a:solidFill>
                <a:latin typeface="Times New Roman" pitchFamily="18" charset="0"/>
                <a:cs typeface="Times New Roman" pitchFamily="18" charset="0"/>
              </a:rPr>
              <a:t>»</a:t>
            </a:r>
          </a:p>
          <a:p>
            <a:r>
              <a:rPr lang="ru-RU" sz="2400" dirty="0" smtClean="0">
                <a:solidFill>
                  <a:srgbClr val="800080"/>
                </a:solidFill>
                <a:latin typeface="Times New Roman" pitchFamily="18" charset="0"/>
                <a:cs typeface="Times New Roman" pitchFamily="18" charset="0"/>
              </a:rPr>
              <a:t>«</a:t>
            </a:r>
            <a:r>
              <a:rPr lang="ru-RU" sz="2400" dirty="0">
                <a:solidFill>
                  <a:srgbClr val="800080"/>
                </a:solidFill>
                <a:latin typeface="Times New Roman" pitchFamily="18" charset="0"/>
                <a:cs typeface="Times New Roman" pitchFamily="18" charset="0"/>
              </a:rPr>
              <a:t>излишняя требовательность</a:t>
            </a:r>
            <a:r>
              <a:rPr lang="ru-RU" sz="2400" dirty="0" smtClean="0">
                <a:solidFill>
                  <a:srgbClr val="800080"/>
                </a:solidFill>
                <a:latin typeface="Times New Roman" pitchFamily="18" charset="0"/>
                <a:cs typeface="Times New Roman" pitchFamily="18" charset="0"/>
              </a:rPr>
              <a:t>» </a:t>
            </a:r>
          </a:p>
          <a:p>
            <a:r>
              <a:rPr lang="ru-RU" sz="2400" dirty="0" smtClean="0">
                <a:solidFill>
                  <a:srgbClr val="800080"/>
                </a:solidFill>
                <a:latin typeface="Times New Roman" pitchFamily="18" charset="0"/>
                <a:cs typeface="Times New Roman" pitchFamily="18" charset="0"/>
              </a:rPr>
              <a:t>«</a:t>
            </a:r>
            <a:r>
              <a:rPr lang="ru-RU" sz="2400" dirty="0">
                <a:solidFill>
                  <a:srgbClr val="800080"/>
                </a:solidFill>
                <a:latin typeface="Times New Roman" pitchFamily="18" charset="0"/>
                <a:cs typeface="Times New Roman" pitchFamily="18" charset="0"/>
              </a:rPr>
              <a:t>чрезмерная опека</a:t>
            </a:r>
            <a:r>
              <a:rPr lang="ru-RU" sz="2400" dirty="0" smtClean="0">
                <a:solidFill>
                  <a:srgbClr val="800080"/>
                </a:solidFill>
                <a:latin typeface="Times New Roman" pitchFamily="18" charset="0"/>
                <a:cs typeface="Times New Roman" pitchFamily="18" charset="0"/>
              </a:rPr>
              <a:t>»</a:t>
            </a:r>
            <a:endParaRPr lang="ru-RU" sz="2400" dirty="0">
              <a:solidFill>
                <a:srgbClr val="800080"/>
              </a:solidFill>
              <a:latin typeface="Times New Roman" pitchFamily="18" charset="0"/>
              <a:cs typeface="Times New Roman" pitchFamily="18" charset="0"/>
            </a:endParaRPr>
          </a:p>
        </p:txBody>
      </p:sp>
    </p:spTree>
    <p:extLst>
      <p:ext uri="{BB962C8B-B14F-4D97-AF65-F5344CB8AC3E}">
        <p14:creationId xmlns:p14="http://schemas.microsoft.com/office/powerpoint/2010/main" val="1897266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395536" y="188640"/>
            <a:ext cx="8280920" cy="5663089"/>
          </a:xfrm>
          <a:prstGeom prst="rect">
            <a:avLst/>
          </a:prstGeom>
        </p:spPr>
        <p:txBody>
          <a:bodyPr wrap="square">
            <a:spAutoFit/>
          </a:bodyPr>
          <a:lstStyle/>
          <a:p>
            <a:pPr algn="ctr"/>
            <a:r>
              <a:rPr lang="ru-RU" sz="2400" b="1" u="sng" dirty="0">
                <a:solidFill>
                  <a:srgbClr val="7030A0"/>
                </a:solidFill>
                <a:latin typeface="Times New Roman" pitchFamily="18" charset="0"/>
                <a:cs typeface="Times New Roman" pitchFamily="18" charset="0"/>
              </a:rPr>
              <a:t>Типы или виды родительских установок:</a:t>
            </a:r>
            <a:endParaRPr lang="ru-RU" sz="2400" u="sng" dirty="0">
              <a:solidFill>
                <a:srgbClr val="7030A0"/>
              </a:solidFill>
              <a:latin typeface="Times New Roman" pitchFamily="18" charset="0"/>
              <a:cs typeface="Times New Roman" pitchFamily="18" charset="0"/>
            </a:endParaRPr>
          </a:p>
          <a:p>
            <a:pPr lvl="0"/>
            <a:r>
              <a:rPr lang="ru-RU" sz="2600" b="1" u="sng" dirty="0" smtClean="0">
                <a:solidFill>
                  <a:srgbClr val="7030A0"/>
                </a:solidFill>
                <a:latin typeface="Times New Roman" pitchFamily="18" charset="0"/>
                <a:cs typeface="Times New Roman" pitchFamily="18" charset="0"/>
              </a:rPr>
              <a:t>Установка </a:t>
            </a:r>
            <a:r>
              <a:rPr lang="ru-RU" sz="2600" dirty="0" smtClean="0">
                <a:solidFill>
                  <a:srgbClr val="7030A0"/>
                </a:solidFill>
                <a:latin typeface="Times New Roman" pitchFamily="18" charset="0"/>
                <a:cs typeface="Times New Roman" pitchFamily="18" charset="0"/>
              </a:rPr>
              <a:t> </a:t>
            </a:r>
            <a:r>
              <a:rPr lang="ru-RU" sz="2600" b="1" dirty="0">
                <a:solidFill>
                  <a:srgbClr val="7030A0"/>
                </a:solidFill>
                <a:latin typeface="Times New Roman" pitchFamily="18" charset="0"/>
                <a:cs typeface="Times New Roman" pitchFamily="18" charset="0"/>
              </a:rPr>
              <a:t>«не делай» </a:t>
            </a:r>
            <a:r>
              <a:rPr lang="ru-RU" sz="2600" dirty="0">
                <a:solidFill>
                  <a:srgbClr val="7030A0"/>
                </a:solidFill>
                <a:latin typeface="Times New Roman" pitchFamily="18" charset="0"/>
                <a:cs typeface="Times New Roman" pitchFamily="18" charset="0"/>
              </a:rPr>
              <a:t>обычно дают своему ребенку обуреваемые страхом родители, которые запрещают ему самые обычные вещи: лазать, ползать, бегать и т.д., заражая его неверием в собственные силы. Став взрослым человек с </a:t>
            </a:r>
            <a:r>
              <a:rPr lang="ru-RU" sz="2600" dirty="0" smtClean="0">
                <a:solidFill>
                  <a:srgbClr val="7030A0"/>
                </a:solidFill>
                <a:latin typeface="Times New Roman" pitchFamily="18" charset="0"/>
                <a:cs typeface="Times New Roman" pitchFamily="18" charset="0"/>
              </a:rPr>
              <a:t>установкой не </a:t>
            </a:r>
            <a:r>
              <a:rPr lang="ru-RU" sz="2600" dirty="0">
                <a:solidFill>
                  <a:srgbClr val="7030A0"/>
                </a:solidFill>
                <a:latin typeface="Times New Roman" pitchFamily="18" charset="0"/>
                <a:cs typeface="Times New Roman" pitchFamily="18" charset="0"/>
              </a:rPr>
              <a:t>может принимать собственных решений.</a:t>
            </a:r>
          </a:p>
          <a:p>
            <a:pPr lvl="0"/>
            <a:r>
              <a:rPr lang="ru-RU" sz="2600" b="1" u="sng" dirty="0" smtClean="0">
                <a:solidFill>
                  <a:srgbClr val="7030A0"/>
                </a:solidFill>
                <a:latin typeface="Times New Roman" pitchFamily="18" charset="0"/>
                <a:cs typeface="Times New Roman" pitchFamily="18" charset="0"/>
              </a:rPr>
              <a:t>Установка </a:t>
            </a:r>
            <a:r>
              <a:rPr lang="ru-RU" sz="2600" dirty="0" smtClean="0">
                <a:solidFill>
                  <a:srgbClr val="7030A0"/>
                </a:solidFill>
                <a:latin typeface="Times New Roman" pitchFamily="18" charset="0"/>
                <a:cs typeface="Times New Roman" pitchFamily="18" charset="0"/>
              </a:rPr>
              <a:t> </a:t>
            </a:r>
            <a:r>
              <a:rPr lang="ru-RU" sz="2600" b="1" dirty="0">
                <a:solidFill>
                  <a:srgbClr val="7030A0"/>
                </a:solidFill>
                <a:latin typeface="Times New Roman" pitchFamily="18" charset="0"/>
                <a:cs typeface="Times New Roman" pitchFamily="18" charset="0"/>
              </a:rPr>
              <a:t>«не будь» </a:t>
            </a:r>
            <a:r>
              <a:rPr lang="ru-RU" sz="2600" dirty="0">
                <a:solidFill>
                  <a:srgbClr val="7030A0"/>
                </a:solidFill>
                <a:latin typeface="Times New Roman" pitchFamily="18" charset="0"/>
                <a:cs typeface="Times New Roman" pitchFamily="18" charset="0"/>
              </a:rPr>
              <a:t>– одно из самых страшных, т.к. в дальнейшем может породить в человеке склонность к самоуничижению тем или иным способом. Звучит оно часто так: «Если бы не было тебя, я бы давно ушла от твоего отца», «Если бы тебя не было, я бы легче жила, а не тянула бы лямку», «Ты так тяжело рождался, что я с тех пор болею» и т.д. и т.п</a:t>
            </a:r>
            <a:r>
              <a:rPr lang="ru-RU" sz="2600" dirty="0" smtClean="0">
                <a:solidFill>
                  <a:srgbClr val="7030A0"/>
                </a:solidFill>
                <a:latin typeface="Times New Roman" pitchFamily="18" charset="0"/>
                <a:cs typeface="Times New Roman" pitchFamily="18" charset="0"/>
              </a:rPr>
              <a:t>.</a:t>
            </a:r>
            <a:endParaRPr lang="ru-RU" sz="26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057307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1416</Words>
  <Application>Microsoft Office PowerPoint</Application>
  <PresentationFormat>Экран (4:3)</PresentationFormat>
  <Paragraphs>71</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Arial</vt:lpstr>
      <vt:lpstr>Calibri</vt:lpstr>
      <vt:lpstr>Times New Roman</vt:lpstr>
      <vt:lpstr>Тема Office</vt:lpstr>
      <vt:lpstr>«Влияние родительских  установок  на  ребёнка»</vt:lpstr>
      <vt:lpstr>Что  такое   установки?</vt:lpstr>
      <vt:lpstr>Презентация PowerPoint</vt:lpstr>
      <vt:lpstr>Презентация PowerPoint</vt:lpstr>
      <vt:lpstr>Презентация PowerPoint</vt:lpstr>
      <vt:lpstr>Презентация PowerPoint</vt:lpstr>
      <vt:lpstr>Презентация PowerPoint</vt:lpstr>
      <vt:lpstr>Какими  бывают  установки?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DG Win&amp;Soft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CO-Alla</cp:lastModifiedBy>
  <cp:revision>22</cp:revision>
  <dcterms:created xsi:type="dcterms:W3CDTF">2014-12-08T07:44:22Z</dcterms:created>
  <dcterms:modified xsi:type="dcterms:W3CDTF">2021-04-26T11:50:46Z</dcterms:modified>
</cp:coreProperties>
</file>