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 /><Relationship Id="rId21" Type="http://schemas.openxmlformats.org/officeDocument/2006/relationships/tableStyles" Target="tableStyles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5AA929-111A-4DE6-BDF8-777B085755A5}" type="datetimeFigureOut">
              <a:rPr lang="ru-RU"/>
              <a:t/>
            </a:fld>
            <a:endParaRPr lang="ru-RU"/>
          </a:p>
        </p:txBody>
      </p:sp>
      <p:sp>
        <p:nvSpPr>
          <p:cNvPr id="4" name="Образ слайда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B6A15DF-C1E2-4CBB-AA84-2754D0F94446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Показать, как выключается гадже</a:t>
            </a:r>
            <a:r>
              <a:rPr lang="ru-RU"/>
              <a:t>т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B6A15DF-C1E2-4CBB-AA84-2754D0F94446}" type="slidenum">
              <a:rPr lang="ru-RU"/>
              <a:t/>
            </a:fld>
            <a:endParaRPr lang="ru-RU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Показат</a:t>
            </a:r>
            <a:r>
              <a:rPr lang="ru-RU"/>
              <a:t>ь часы с бегущей стрелкой, чтобы в сумме количество часов было 10 (например, 21:00 – 07:00)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B6A15DF-C1E2-4CBB-AA84-2754D0F94446}" type="slidenum">
              <a:rPr lang="ru-RU"/>
              <a:t/>
            </a:fld>
            <a:endParaRPr lang="ru-RU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4B14486-3E9C-4BE4-802B-1A072EB7DE15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A7E320-31BC-416A-B52B-0EEE4AF279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4D5A6-73DA-46D9-84C6-044C1F3801E4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A7E320-31BC-416A-B52B-0EEE4AF279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9C8B43-0F7D-4A4B-A1F0-FE6B0CAC2260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A7E320-31BC-416A-B52B-0EEE4AF279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BEB15A-B1EF-4C51-8051-90C2A2638E29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A7E320-31BC-416A-B52B-0EEE4AF279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CA9B3B-16CD-4BB9-B731-AC7E8A2289BD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A7E320-31BC-416A-B52B-0EEE4AF279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905590-10C7-472B-8938-86761C8128CC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A7E320-31BC-416A-B52B-0EEE4AF279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4D193D3-01B2-411C-971B-B2334C3EB9B5}" type="datetime1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A7E320-31BC-416A-B52B-0EEE4AF279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4A651AB-7FC7-4A7C-AAE9-0CCD25EC9030}" type="datetime1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A7E320-31BC-416A-B52B-0EEE4AF279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959554-C0E2-4B98-ADEC-75CC524B4A8B}" type="datetime1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A7E320-31BC-416A-B52B-0EEE4AF279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C8B07B0-DEFB-43F2-90C9-29EF594EBE2B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A7E320-31BC-416A-B52B-0EEE4AF279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33A507-C677-4B01-BC37-A48AE054F220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A7E320-31BC-416A-B52B-0EEE4AF279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0DDC3E-E6F1-4221-9B90-9466566AC79B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A7E320-31BC-416A-B52B-0EEE4AF279FB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752207" y="1554462"/>
            <a:ext cx="10687584" cy="3749075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lstStyle/>
          <a:p>
            <a:pPr algn="ctr">
              <a:defRPr/>
            </a:pPr>
            <a:r>
              <a:rPr lang="ru-RU" sz="4800"/>
              <a:t>Методические материалы</a:t>
            </a:r>
            <a:br>
              <a:rPr lang="ru-RU" sz="4800"/>
            </a:br>
            <a:r>
              <a:rPr lang="ru-RU" sz="4800"/>
              <a:t>для образовательного проекта, направленного на распространение санитарно-гигиенических знаний и навыков среди подростков 12-17 лет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A7E320-31BC-416A-B52B-0EEE4AF279FB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682753" y="1232282"/>
            <a:ext cx="7035860" cy="461987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>
              <a:lnSpc>
                <a:spcPct val="100000"/>
              </a:lnSpc>
              <a:defRPr/>
            </a:pPr>
            <a:r>
              <a:rPr lang="ru-RU"/>
              <a:t>Начинать </a:t>
            </a:r>
            <a:r>
              <a:rPr lang="ru-RU"/>
              <a:t>утро </a:t>
            </a:r>
            <a:r>
              <a:rPr lang="ru-RU"/>
              <a:t>желательно с разминки. З</a:t>
            </a:r>
            <a:r>
              <a:rPr lang="ru-RU"/>
              <a:t>арядка </a:t>
            </a:r>
            <a:r>
              <a:rPr lang="ru-RU"/>
              <a:t>добавит бодрости и </a:t>
            </a:r>
            <a:r>
              <a:rPr lang="ru-RU"/>
              <a:t>поднимет настроение</a:t>
            </a:r>
            <a:r>
              <a:rPr lang="ru-RU"/>
              <a:t>.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ru-RU"/>
              <a:t>Важно быть</a:t>
            </a:r>
            <a:r>
              <a:rPr lang="ru-RU"/>
              <a:t> активными </a:t>
            </a:r>
            <a:r>
              <a:rPr lang="ru-RU"/>
              <a:t>в течение дня: </a:t>
            </a:r>
            <a:r>
              <a:rPr lang="ru-RU"/>
              <a:t>ходить </a:t>
            </a:r>
            <a:r>
              <a:rPr lang="ru-RU"/>
              <a:t>пешком</a:t>
            </a:r>
            <a:r>
              <a:rPr lang="ru-RU"/>
              <a:t>, заниматься </a:t>
            </a:r>
            <a:r>
              <a:rPr lang="ru-RU"/>
              <a:t>любимым </a:t>
            </a:r>
            <a:r>
              <a:rPr lang="ru-RU"/>
              <a:t>спортом, использовать активные виды транспорта (велосипед, самокат, роликовые коньки).</a:t>
            </a:r>
            <a:endParaRPr lang="ru-RU"/>
          </a:p>
          <a:p>
            <a:pPr>
              <a:lnSpc>
                <a:spcPct val="100000"/>
              </a:lnSpc>
              <a:defRPr/>
            </a:pPr>
            <a:r>
              <a:rPr lang="ru-RU"/>
              <a:t>Физическая активность</a:t>
            </a:r>
            <a:r>
              <a:rPr lang="ru-RU"/>
              <a:t> </a:t>
            </a:r>
            <a:r>
              <a:rPr lang="ru-RU"/>
              <a:t>развивает мышление, помогает бороться со стрессом, улучшает состояние кожи, поддерживает мышцы в тонусе.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 l="33672" t="46944" r="59453" b="25973"/>
          <a:stretch/>
        </p:blipFill>
        <p:spPr bwMode="auto">
          <a:xfrm>
            <a:off x="8016239" y="1406018"/>
            <a:ext cx="1514475" cy="335593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A7E320-31BC-416A-B52B-0EEE4AF279FB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606877" y="1057560"/>
            <a:ext cx="7709872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>
              <a:lnSpc>
                <a:spcPct val="100000"/>
              </a:lnSpc>
              <a:defRPr/>
            </a:pPr>
            <a:r>
              <a:rPr lang="ru-RU"/>
              <a:t>Вода жизненно </a:t>
            </a:r>
            <a:r>
              <a:rPr lang="ru-RU"/>
              <a:t>необходима нашему организму, </a:t>
            </a:r>
            <a:r>
              <a:rPr lang="ru-RU"/>
              <a:t>причем в жаркую погоду </a:t>
            </a:r>
            <a:r>
              <a:rPr lang="ru-RU"/>
              <a:t>необходимо пить больше.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ru-RU"/>
              <a:t>Простая вода лучше </a:t>
            </a:r>
            <a:r>
              <a:rPr lang="ru-RU"/>
              <a:t>сладких </a:t>
            </a:r>
            <a:r>
              <a:rPr lang="ru-RU"/>
              <a:t>напитков утоляет жажду.</a:t>
            </a:r>
            <a:endParaRPr lang="ru-RU"/>
          </a:p>
          <a:p>
            <a:pPr>
              <a:lnSpc>
                <a:spcPct val="100000"/>
              </a:lnSpc>
              <a:defRPr/>
            </a:pPr>
            <a:r>
              <a:rPr lang="ru-RU"/>
              <a:t>Безопасна только бутилированная или питьевая кипяченая вода. </a:t>
            </a:r>
            <a:r>
              <a:rPr lang="ru-RU"/>
              <a:t>Не следует пить и полоскать рот водой из водоемов</a:t>
            </a:r>
            <a:r>
              <a:rPr lang="ru-RU"/>
              <a:t>, использовать воду неизвестного качества для приготовления пищи, мытья продуктов и посуды, так как вместе с загрязненной водой в организм могут попасть возбудители опасных болезней.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4688" t="23056" r="89185" b="55972"/>
          <a:stretch/>
        </p:blipFill>
        <p:spPr bwMode="auto">
          <a:xfrm>
            <a:off x="8558891" y="1541543"/>
            <a:ext cx="1757364" cy="338337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A7E320-31BC-416A-B52B-0EEE4AF279FB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674915" y="1038080"/>
            <a:ext cx="6091518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>
              <a:lnSpc>
                <a:spcPct val="100000"/>
              </a:lnSpc>
              <a:defRPr/>
            </a:pPr>
            <a:r>
              <a:rPr lang="ru-RU"/>
              <a:t>В рационе должны быть </a:t>
            </a:r>
            <a:r>
              <a:rPr lang="ru-RU"/>
              <a:t>свежие </a:t>
            </a:r>
            <a:r>
              <a:rPr lang="ru-RU"/>
              <a:t>овощи </a:t>
            </a:r>
            <a:r>
              <a:rPr lang="ru-RU"/>
              <a:t>и </a:t>
            </a:r>
            <a:r>
              <a:rPr lang="ru-RU"/>
              <a:t>фрукты</a:t>
            </a:r>
            <a:r>
              <a:rPr lang="ru-RU"/>
              <a:t>.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ru-RU"/>
              <a:t>Во время </a:t>
            </a:r>
            <a:r>
              <a:rPr lang="ru-RU"/>
              <a:t>еды надо </a:t>
            </a:r>
            <a:r>
              <a:rPr lang="ru-RU"/>
              <a:t>тщательно </a:t>
            </a:r>
            <a:r>
              <a:rPr lang="ru-RU"/>
              <a:t>пережевывать пищу</a:t>
            </a:r>
            <a:r>
              <a:rPr/>
              <a:t>.</a:t>
            </a:r>
            <a:endParaRPr lang="ru-RU"/>
          </a:p>
          <a:p>
            <a:pPr>
              <a:lnSpc>
                <a:spcPct val="100000"/>
              </a:lnSpc>
              <a:defRPr/>
            </a:pPr>
            <a:r>
              <a:rPr lang="ru-RU"/>
              <a:t>Питаться следует</a:t>
            </a:r>
            <a:r>
              <a:rPr lang="ru-RU"/>
              <a:t> </a:t>
            </a:r>
            <a:r>
              <a:rPr lang="ru-RU"/>
              <a:t>регулярно, для перекуса отдавать предпочтение полезным продуктам (например, овощи, фрукты, орехи).</a:t>
            </a:r>
            <a:endParaRPr lang="ru-RU"/>
          </a:p>
          <a:p>
            <a:pPr>
              <a:lnSpc>
                <a:spcPct val="100000"/>
              </a:lnSpc>
              <a:defRPr/>
            </a:pPr>
            <a:r>
              <a:rPr lang="ru-RU"/>
              <a:t>Во время еды не стоит смотреть телевизор и пользоваться гаджетами.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39062" t="24304" r="37266" b="14168"/>
          <a:stretch/>
        </p:blipFill>
        <p:spPr bwMode="auto">
          <a:xfrm>
            <a:off x="7653453" y="1525782"/>
            <a:ext cx="2886075" cy="421957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A7E320-31BC-416A-B52B-0EEE4AF279FB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674915" y="1017346"/>
            <a:ext cx="5908902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>
              <a:defRPr/>
            </a:pPr>
            <a:r>
              <a:rPr lang="ru-RU"/>
              <a:t>Сон очень важен, он помогает нашему телу восстановить силы и пополнить запасы энергии.</a:t>
            </a:r>
            <a:endParaRPr/>
          </a:p>
          <a:p>
            <a:pPr>
              <a:defRPr/>
            </a:pPr>
            <a:r>
              <a:rPr lang="ru-RU"/>
              <a:t>Для полноценного сна важно ложиться </a:t>
            </a:r>
            <a:r>
              <a:rPr lang="ru-RU"/>
              <a:t>спать </a:t>
            </a:r>
            <a:r>
              <a:rPr lang="ru-RU"/>
              <a:t>в одно и то же время, даже на выходных.</a:t>
            </a:r>
            <a:endParaRPr lang="ru-RU"/>
          </a:p>
          <a:p>
            <a:pPr>
              <a:defRPr/>
            </a:pPr>
            <a:r>
              <a:rPr lang="ru-RU"/>
              <a:t>Спальное помещение следует проветрить перед сном.</a:t>
            </a:r>
            <a:endParaRPr lang="ru-RU"/>
          </a:p>
          <a:p>
            <a:pPr>
              <a:defRPr/>
            </a:pPr>
            <a:r>
              <a:rPr lang="ru-RU"/>
              <a:t>Активная физическая нагрузка, крепкий чай, кофе, сладкие газированные напитки могут помешать легкому засыпанию</a:t>
            </a:r>
            <a:r>
              <a:rPr lang="ru-RU"/>
              <a:t>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 l="23632" t="31321" r="49835" b="21509"/>
          <a:stretch/>
        </p:blipFill>
        <p:spPr bwMode="auto">
          <a:xfrm>
            <a:off x="6908536" y="1752778"/>
            <a:ext cx="3234905" cy="32349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309760" y="847252"/>
            <a:ext cx="672440" cy="59772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A7E320-31BC-416A-B52B-0EEE4AF279FB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242187"/>
            <a:ext cx="5822576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>
              <a:lnSpc>
                <a:spcPct val="100000"/>
              </a:lnSpc>
              <a:defRPr/>
            </a:pPr>
            <a:r>
              <a:rPr lang="ru-RU"/>
              <a:t>Даже </a:t>
            </a:r>
            <a:r>
              <a:rPr lang="ru-RU"/>
              <a:t>самые интересные игры </a:t>
            </a:r>
            <a:r>
              <a:rPr lang="ru-RU"/>
              <a:t>за компьютером </a:t>
            </a:r>
            <a:r>
              <a:rPr lang="ru-RU"/>
              <a:t>и познавательные </a:t>
            </a:r>
            <a:r>
              <a:rPr lang="ru-RU"/>
              <a:t> фильмы </a:t>
            </a:r>
            <a:r>
              <a:rPr lang="ru-RU"/>
              <a:t>не заменят </a:t>
            </a:r>
            <a:r>
              <a:rPr lang="ru-RU"/>
              <a:t>радости </a:t>
            </a:r>
            <a:r>
              <a:rPr lang="ru-RU"/>
              <a:t>личного </a:t>
            </a:r>
            <a:r>
              <a:rPr lang="ru-RU"/>
              <a:t> </a:t>
            </a:r>
            <a:r>
              <a:rPr lang="ru-RU"/>
              <a:t>общения </a:t>
            </a:r>
            <a:r>
              <a:rPr lang="ru-RU"/>
              <a:t>с </a:t>
            </a:r>
            <a:r>
              <a:rPr lang="ru-RU"/>
              <a:t>друзьями и родными.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ru-RU"/>
              <a:t>Бесконтрольное экранное время негативно влияет как на физическое здоровье (проблемы со зрением), так и на эмоциональное состояние.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ru-RU"/>
              <a:t>Следует отложить гаджеты на время приема пищи, при походе в туалет, за час до сна.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46875" t="27639" r="35781" b="15555"/>
          <a:stretch/>
        </p:blipFill>
        <p:spPr bwMode="auto">
          <a:xfrm>
            <a:off x="7553324" y="1469993"/>
            <a:ext cx="2114550" cy="389572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A7E320-31BC-416A-B52B-0EEE4AF279FB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908938"/>
            <a:ext cx="10515600" cy="4351338"/>
          </a:xfrm>
        </p:spPr>
        <p:txBody>
          <a:bodyPr/>
          <a:lstStyle/>
          <a:p>
            <a:pPr marL="0" indent="0">
              <a:buNone/>
              <a:defRPr/>
            </a:pPr>
            <a:endParaRPr lang="ru-RU"/>
          </a:p>
          <a:p>
            <a:pPr marL="0" indent="0">
              <a:buNone/>
              <a:defRPr/>
            </a:pPr>
            <a:endParaRPr lang="ru-RU"/>
          </a:p>
          <a:p>
            <a:pPr marL="0" indent="0">
              <a:buNone/>
              <a:defRPr/>
            </a:pPr>
            <a:endParaRPr lang="ru-RU"/>
          </a:p>
          <a:p>
            <a:pPr marL="0" indent="0">
              <a:buNone/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116832" y="4596884"/>
            <a:ext cx="2732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ТВОЙ РОСПОТРЕБНАДЗОР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13235" t="42484" r="78603" b="40523"/>
          <a:stretch/>
        </p:blipFill>
        <p:spPr bwMode="auto">
          <a:xfrm>
            <a:off x="5188960" y="1086990"/>
            <a:ext cx="2660736" cy="311618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A7E320-31BC-416A-B52B-0EEE4AF279FB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 bwMode="auto">
          <a:xfrm>
            <a:off x="770965" y="476904"/>
            <a:ext cx="9144000" cy="238760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ru-RU" sz="4800"/>
              <a:t>В </a:t>
            </a:r>
            <a:r>
              <a:rPr lang="ru-RU" sz="4800"/>
              <a:t>подростковом</a:t>
            </a:r>
            <a:r>
              <a:rPr lang="ru-RU" sz="4800"/>
              <a:t> </a:t>
            </a:r>
            <a:r>
              <a:rPr lang="ru-RU" sz="4800"/>
              <a:t>возрасте организм проходит глобальную перестройку</a:t>
            </a:r>
            <a:endParaRPr sz="48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BAE36E-B467-401D-9407-4E07A49C6377}" type="slidenum">
              <a:rPr lang="ru-RU"/>
              <a:t/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692541" y="3017518"/>
            <a:ext cx="3661258" cy="2615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 bwMode="auto">
          <a:xfrm flipH="0" flipV="0">
            <a:off x="813597" y="690226"/>
            <a:ext cx="6705599" cy="3766701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 algn="l">
              <a:lnSpc>
                <a:spcPct val="100000"/>
              </a:lnSpc>
              <a:defRPr/>
            </a:pPr>
            <a:r>
              <a:rPr lang="ru-RU" sz="4800"/>
              <a:t>Поэтому могут возникнуть </a:t>
            </a:r>
            <a:r>
              <a:rPr lang="ru-RU" sz="4800"/>
              <a:t>непривычные </a:t>
            </a:r>
            <a:r>
              <a:rPr lang="ru-RU" sz="4800"/>
              <a:t>для </a:t>
            </a:r>
            <a:r>
              <a:rPr lang="ru-RU" sz="4800"/>
              <a:t>подростка</a:t>
            </a:r>
            <a:r>
              <a:rPr lang="ru-RU" sz="4800"/>
              <a:t> </a:t>
            </a:r>
            <a:r>
              <a:rPr lang="ru-RU" sz="4800"/>
              <a:t>явления</a:t>
            </a:r>
            <a:r>
              <a:rPr lang="ru-RU" sz="4800"/>
              <a:t>, например, запах пота, лишний вес или высыпания на лице</a:t>
            </a:r>
            <a:endParaRPr sz="48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BAE36E-B467-401D-9407-4E07A49C6377}" type="slidenum">
              <a:rPr lang="ru-RU"/>
              <a:t/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74123" y="2157984"/>
            <a:ext cx="20574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 bwMode="auto">
          <a:xfrm>
            <a:off x="1441703" y="2089667"/>
            <a:ext cx="9144000" cy="238760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4800"/>
              <a:t>Эти проблемы можно решить, если </a:t>
            </a:r>
            <a:r>
              <a:rPr lang="ru-RU" sz="4800"/>
              <a:t>соблюдать </a:t>
            </a:r>
            <a:r>
              <a:rPr lang="ru-RU" sz="4800"/>
              <a:t>простые правила личной гигиены</a:t>
            </a:r>
            <a:endParaRPr sz="48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BAE36E-B467-401D-9407-4E07A49C6377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Что такое гигиена?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65000" lnSpcReduction="7000"/>
          </a:bodyPr>
          <a:lstStyle/>
          <a:p>
            <a:pPr>
              <a:lnSpc>
                <a:spcPct val="100000"/>
              </a:lnSpc>
              <a:defRPr/>
            </a:pPr>
            <a:r>
              <a:rPr lang="ru-RU" sz="4800" b="1"/>
              <a:t>Гигиена</a:t>
            </a:r>
            <a:r>
              <a:rPr lang="en-US" sz="4800"/>
              <a:t> </a:t>
            </a:r>
            <a:r>
              <a:rPr lang="ru-RU" sz="4800"/>
              <a:t>– это то, что мы делаем для поддержания чистоты и здоровья.</a:t>
            </a:r>
            <a:endParaRPr sz="4800"/>
          </a:p>
          <a:p>
            <a:pPr>
              <a:lnSpc>
                <a:spcPct val="100000"/>
              </a:lnSpc>
              <a:defRPr/>
            </a:pPr>
            <a:r>
              <a:rPr lang="ru-RU" sz="4800"/>
              <a:t>Нарушение правил гигиены может плохо повлиять на здоровье не только самого человека, но и окружающих.</a:t>
            </a:r>
            <a:endParaRPr sz="4800"/>
          </a:p>
          <a:p>
            <a:pPr>
              <a:lnSpc>
                <a:spcPct val="100000"/>
              </a:lnSpc>
              <a:defRPr/>
            </a:pPr>
            <a:r>
              <a:rPr lang="ru-RU" sz="4800"/>
              <a:t>Правила гигиены просты, но соблюдают их далеко не все. Например, одни забывают мыть руки, другие - считают это бесполезной тратой времени. </a:t>
            </a:r>
            <a:endParaRPr sz="48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66DF38-4054-4781-9254-90561A049F9C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9" y="1076377"/>
            <a:ext cx="5696013" cy="527997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55000" lnSpcReduction="9000"/>
          </a:bodyPr>
          <a:lstStyle/>
          <a:p>
            <a:pPr>
              <a:lnSpc>
                <a:spcPct val="100000"/>
              </a:lnSpc>
              <a:defRPr/>
            </a:pPr>
            <a:r>
              <a:rPr lang="ru-RU" sz="4800"/>
              <a:t>Гигиена рук = обеззараживание рук.</a:t>
            </a:r>
            <a:endParaRPr sz="4800"/>
          </a:p>
          <a:p>
            <a:pPr>
              <a:lnSpc>
                <a:spcPct val="100000"/>
              </a:lnSpc>
              <a:defRPr/>
            </a:pPr>
            <a:r>
              <a:rPr lang="ru-RU" sz="4800"/>
              <a:t>Надо мыть</a:t>
            </a:r>
            <a:r>
              <a:rPr lang="ru-RU" sz="4800"/>
              <a:t> </a:t>
            </a:r>
            <a:r>
              <a:rPr lang="ru-RU" sz="4800"/>
              <a:t>руки после</a:t>
            </a:r>
            <a:r>
              <a:rPr lang="ru-RU" sz="4800"/>
              <a:t> </a:t>
            </a:r>
            <a:r>
              <a:rPr lang="ru-RU" sz="4800"/>
              <a:t>улицы, до и </a:t>
            </a:r>
            <a:r>
              <a:rPr lang="ru-RU" sz="4800"/>
              <a:t>после еды</a:t>
            </a:r>
            <a:r>
              <a:rPr lang="ru-RU" sz="4800"/>
              <a:t>, </a:t>
            </a:r>
            <a:r>
              <a:rPr lang="ru-RU" sz="4800"/>
              <a:t>после туалета, </a:t>
            </a:r>
            <a:r>
              <a:rPr lang="ru-RU" sz="4800"/>
              <a:t>после общения </a:t>
            </a:r>
            <a:r>
              <a:rPr lang="ru-RU" sz="4800"/>
              <a:t>и ухода за животными</a:t>
            </a:r>
            <a:r>
              <a:rPr sz="4800"/>
              <a:t>.</a:t>
            </a:r>
            <a:endParaRPr sz="4800"/>
          </a:p>
          <a:p>
            <a:pPr>
              <a:lnSpc>
                <a:spcPct val="100000"/>
              </a:lnSpc>
              <a:defRPr/>
            </a:pPr>
            <a:r>
              <a:rPr lang="ru-RU" sz="4800"/>
              <a:t>Только мытье рук с мылом </a:t>
            </a:r>
            <a:r>
              <a:rPr lang="ru-RU" sz="4800"/>
              <a:t>удаляет микробы.</a:t>
            </a:r>
            <a:endParaRPr sz="4800"/>
          </a:p>
          <a:p>
            <a:pPr>
              <a:lnSpc>
                <a:spcPct val="100000"/>
              </a:lnSpc>
              <a:defRPr/>
            </a:pPr>
            <a:r>
              <a:rPr lang="ru-RU" sz="4800"/>
              <a:t>Необходимо тщательно намылить </a:t>
            </a:r>
            <a:r>
              <a:rPr lang="ru-RU" sz="4800"/>
              <a:t>и растереть</a:t>
            </a:r>
            <a:r>
              <a:rPr lang="ru-RU" sz="4800"/>
              <a:t> </a:t>
            </a:r>
            <a:r>
              <a:rPr lang="ru-RU" sz="4800"/>
              <a:t>руки</a:t>
            </a:r>
            <a:r>
              <a:rPr lang="ru-RU" sz="4800"/>
              <a:t>, </a:t>
            </a:r>
            <a:r>
              <a:rPr lang="ru-RU" sz="4800"/>
              <a:t>смыть </a:t>
            </a:r>
            <a:r>
              <a:rPr lang="ru-RU" sz="4800"/>
              <a:t>мыло водой, </a:t>
            </a:r>
            <a:r>
              <a:rPr lang="ru-RU" sz="4800"/>
              <a:t>высушить </a:t>
            </a:r>
            <a:r>
              <a:rPr lang="ru-RU" sz="4800"/>
              <a:t>руки </a:t>
            </a:r>
            <a:r>
              <a:rPr lang="ru-RU" sz="4800"/>
              <a:t>и</a:t>
            </a:r>
            <a:r>
              <a:rPr lang="ru-RU" sz="4800"/>
              <a:t> закрыть </a:t>
            </a:r>
            <a:r>
              <a:rPr lang="ru-RU" sz="4800"/>
              <a:t>кран, </a:t>
            </a:r>
            <a:r>
              <a:rPr lang="ru-RU" sz="4800"/>
              <a:t>используя </a:t>
            </a:r>
            <a:r>
              <a:rPr lang="ru-RU" sz="4800"/>
              <a:t>салфетку </a:t>
            </a:r>
            <a:r>
              <a:rPr lang="ru-RU" sz="4800"/>
              <a:t>или полотенце</a:t>
            </a:r>
            <a:r>
              <a:rPr sz="4800"/>
              <a:t>.</a:t>
            </a:r>
            <a:endParaRPr sz="48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4453" t="19167" r="33750" b="10694"/>
          <a:stretch/>
        </p:blipFill>
        <p:spPr bwMode="auto">
          <a:xfrm>
            <a:off x="6828662" y="1956562"/>
            <a:ext cx="4774194" cy="304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A7E320-31BC-416A-B52B-0EEE4AF279FB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 bwMode="auto">
          <a:xfrm>
            <a:off x="525235" y="682624"/>
            <a:ext cx="10515600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ru-RU"/>
              <a:t>Если нет возможности вымыть руки с мылом, то следует воспользоваться антисептиком: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ru-RU"/>
              <a:t>нанести антибактериальный раствор или гель на ладони, распределить его по всей поверхности рук, дождаться, когда руки высохнут 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endParaRPr lang="ru-RU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/>
              <a:t>и</a:t>
            </a:r>
            <a:r>
              <a:rPr lang="ru-RU"/>
              <a:t>ли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endParaRPr lang="ru-RU"/>
          </a:p>
          <a:p>
            <a:pPr>
              <a:lnSpc>
                <a:spcPct val="100000"/>
              </a:lnSpc>
              <a:defRPr/>
            </a:pPr>
            <a:r>
              <a:rPr lang="ru-RU"/>
              <a:t>тщательно протереть руки антибактериальной салфеткой.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66DF38-4054-4781-9254-90561A049F9C}" type="slidenum">
              <a:rPr lang="ru-RU"/>
              <a:t/>
            </a:fld>
            <a:endParaRPr lang="ru-RU"/>
          </a:p>
        </p:txBody>
      </p:sp>
      <p:pic>
        <p:nvPicPr>
          <p:cNvPr id="8" name="Объект 1"/>
          <p:cNvPicPr>
            <a:picLocks noChangeAspect="1"/>
          </p:cNvPicPr>
          <p:nvPr/>
        </p:nvPicPr>
        <p:blipFill>
          <a:blip r:embed="rId2"/>
          <a:srcRect l="60899" t="69663" r="32651" b="19447"/>
          <a:stretch/>
        </p:blipFill>
        <p:spPr bwMode="auto">
          <a:xfrm>
            <a:off x="9342664" y="2858293"/>
            <a:ext cx="1828800" cy="1736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682753" y="1179323"/>
            <a:ext cx="6094566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0000" lnSpcReduction="4000"/>
          </a:bodyPr>
          <a:lstStyle/>
          <a:p>
            <a:pPr>
              <a:lnSpc>
                <a:spcPct val="100000"/>
              </a:lnSpc>
              <a:defRPr/>
            </a:pPr>
            <a:r>
              <a:rPr lang="ru-RU"/>
              <a:t>Для защиты зубов от кариеса важно чистить зубы после завтрака и перед сном в течение 2 минут.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ru-RU"/>
              <a:t>Механическая </a:t>
            </a:r>
            <a:r>
              <a:rPr lang="ru-RU"/>
              <a:t>или электрическая зубная щетка – главное средство для удаления зубного налета и отложений. Зубную щетку необходимо менять каждые 2-3 месяца.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ru-RU"/>
              <a:t>Межзубное пространство необходимо очищать зубной нитью или ирригатором.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ru-RU"/>
              <a:t>Даже если ничего не беспокоит, стоит посещать </a:t>
            </a:r>
            <a:r>
              <a:rPr lang="ru-RU"/>
              <a:t>стоматолога не реже двух раз в год.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A7E320-31BC-416A-B52B-0EEE4AF279FB}" type="slidenum">
              <a:rPr lang="ru-RU"/>
              <a:t/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04989" y="1102658"/>
            <a:ext cx="4825328" cy="4221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682753" y="1179323"/>
            <a:ext cx="6130424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65000" lnSpcReduction="7000"/>
          </a:bodyPr>
          <a:lstStyle/>
          <a:p>
            <a:pPr>
              <a:lnSpc>
                <a:spcPct val="100000"/>
              </a:lnSpc>
              <a:defRPr/>
            </a:pPr>
            <a:r>
              <a:rPr lang="ru-RU" sz="2800"/>
              <a:t>М</a:t>
            </a:r>
            <a:r>
              <a:rPr lang="ru-RU" sz="2800"/>
              <a:t>ыть </a:t>
            </a:r>
            <a:r>
              <a:rPr lang="ru-RU" sz="2800"/>
              <a:t>тело необходимо ежедневно теплой водой, используя мыло или гель для душа. Температура воды должна быть немного выше нормальной температуры тела</a:t>
            </a:r>
            <a:r>
              <a:rPr lang="en-US" sz="2800"/>
              <a:t>.</a:t>
            </a:r>
            <a:endParaRPr sz="2800"/>
          </a:p>
          <a:p>
            <a:pPr>
              <a:lnSpc>
                <a:spcPct val="100000"/>
              </a:lnSpc>
              <a:defRPr/>
            </a:pPr>
            <a:r>
              <a:rPr lang="ru-RU" sz="2800"/>
              <a:t>Мыться с мочалкой надо не реже 1 раза в неделю.</a:t>
            </a:r>
            <a:endParaRPr sz="2800"/>
          </a:p>
          <a:p>
            <a:pPr>
              <a:lnSpc>
                <a:spcPct val="100000"/>
              </a:lnSpc>
              <a:defRPr/>
            </a:pPr>
            <a:r>
              <a:rPr lang="ru-RU" sz="2800"/>
              <a:t>Для умывания лица необходимо использовать специальные косметические средства. Прыщи и угри самостоятельно выдавливать не стоит, так как это может привести к воспалению и ухудшит состояние кожи</a:t>
            </a:r>
            <a:r>
              <a:rPr lang="ru-RU" sz="2800"/>
              <a:t>.</a:t>
            </a:r>
            <a:endParaRPr sz="2800"/>
          </a:p>
          <a:p>
            <a:pPr>
              <a:lnSpc>
                <a:spcPct val="100000"/>
              </a:lnSpc>
              <a:defRPr/>
            </a:pPr>
            <a:r>
              <a:rPr lang="ru-RU" sz="2800"/>
              <a:t>В меру </a:t>
            </a:r>
            <a:r>
              <a:rPr lang="ru-RU" sz="2800"/>
              <a:t>использовать </a:t>
            </a:r>
            <a:r>
              <a:rPr lang="ru-RU" sz="2800"/>
              <a:t>дезодорант или </a:t>
            </a:r>
            <a:r>
              <a:rPr lang="ru-RU" sz="2800"/>
              <a:t>антиперспирант.</a:t>
            </a:r>
            <a:endParaRPr sz="2800"/>
          </a:p>
          <a:p>
            <a:pPr>
              <a:lnSpc>
                <a:spcPct val="100000"/>
              </a:lnSpc>
              <a:defRPr/>
            </a:pPr>
            <a:r>
              <a:rPr lang="ru-RU" sz="2800"/>
              <a:t>Нельзя использовать </a:t>
            </a:r>
            <a:r>
              <a:rPr lang="ru-RU" sz="2800"/>
              <a:t>чужие полотенца, щетки, губки и расческу, </a:t>
            </a:r>
            <a:r>
              <a:rPr lang="ru-RU" sz="2800"/>
              <a:t>так как могут передаться грибок, перхоть или педикулез (вши)</a:t>
            </a:r>
            <a:r>
              <a:rPr lang="ru-RU" sz="2800"/>
              <a:t>.</a:t>
            </a:r>
            <a:endParaRPr sz="28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A7E320-31BC-416A-B52B-0EEE4AF279FB}" type="slidenum">
              <a:rPr lang="ru-RU"/>
              <a:t/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95749" y="1784767"/>
            <a:ext cx="4458051" cy="3140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R7-Office/7.2.0.134</Application>
  <DocSecurity>0</DocSecurity>
  <PresentationFormat>Широкоэкранный</PresentationFormat>
  <Paragraphs>0</Paragraphs>
  <Slides>15</Slides>
  <Notes>15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хочешь быть здоровым</dc:title>
  <dc:subject/>
  <dc:creator>Лозовая Дарья В.</dc:creator>
  <cp:keywords/>
  <dc:description/>
  <dc:identifier/>
  <dc:language/>
  <cp:lastModifiedBy>Дарья Лербе</cp:lastModifiedBy>
  <cp:revision>36</cp:revision>
  <dcterms:created xsi:type="dcterms:W3CDTF">2023-04-27T14:48:22Z</dcterms:created>
  <dcterms:modified xsi:type="dcterms:W3CDTF">2023-05-17T09:36:50Z</dcterms:modified>
  <cp:category/>
  <cp:contentStatus/>
  <cp:version/>
</cp:coreProperties>
</file>