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nva Sans" panose="020B0604020202020204" charset="0"/>
      <p:regular r:id="rId13"/>
    </p:embeddedFont>
    <p:embeddedFont>
      <p:font typeface="Childling" panose="020B0604020202020204" charset="-52"/>
      <p:regular r:id="rId14"/>
    </p:embeddedFont>
    <p:embeddedFont>
      <p:font typeface="Open Sans" panose="020B0604020202020204" charset="0"/>
      <p:regular r:id="rId15"/>
      <p:bold r:id="rId16"/>
      <p:italic r:id="rId17"/>
      <p:boldItalic r:id="rId18"/>
    </p:embeddedFont>
    <p:embeddedFont>
      <p:font typeface="Quattrocento" panose="020B0604020202020204" charset="0"/>
      <p:regular r:id="rId19"/>
    </p:embeddedFont>
    <p:embeddedFont>
      <p:font typeface="Waffle Soft" panose="020B0604020202020204" charset="-52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viewProps" Target="view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0-31T10:32:29.716" idx="2">
    <p:pos x="11534" y="0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.sv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sv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sv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402" y="-15729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Freeform 3"/>
          <p:cNvSpPr/>
          <p:nvPr/>
        </p:nvSpPr>
        <p:spPr>
          <a:xfrm>
            <a:off x="-694531" y="8782144"/>
            <a:ext cx="20058060" cy="9405659"/>
          </a:xfrm>
          <a:custGeom>
            <a:avLst/>
            <a:gdLst/>
            <a:ahLst/>
            <a:cxnLst/>
            <a:rect l="l" t="t" r="r" b="b"/>
            <a:pathLst>
              <a:path w="19694521" h="9990494">
                <a:moveTo>
                  <a:pt x="0" y="0"/>
                </a:moveTo>
                <a:lnTo>
                  <a:pt x="19694522" y="0"/>
                </a:lnTo>
                <a:lnTo>
                  <a:pt x="19694522" y="9990493"/>
                </a:lnTo>
                <a:lnTo>
                  <a:pt x="0" y="99904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4" name="Freeform 4"/>
          <p:cNvSpPr/>
          <p:nvPr/>
        </p:nvSpPr>
        <p:spPr>
          <a:xfrm>
            <a:off x="568225" y="1885600"/>
            <a:ext cx="4779757" cy="10496900"/>
          </a:xfrm>
          <a:custGeom>
            <a:avLst/>
            <a:gdLst/>
            <a:ahLst/>
            <a:cxnLst/>
            <a:rect l="l" t="t" r="r" b="b"/>
            <a:pathLst>
              <a:path w="4779757" h="10334610">
                <a:moveTo>
                  <a:pt x="0" y="0"/>
                </a:moveTo>
                <a:lnTo>
                  <a:pt x="4779757" y="0"/>
                </a:lnTo>
                <a:lnTo>
                  <a:pt x="4779757" y="10334609"/>
                </a:lnTo>
                <a:lnTo>
                  <a:pt x="0" y="103346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535207" y="5936535"/>
            <a:ext cx="4971960" cy="4350465"/>
          </a:xfrm>
          <a:custGeom>
            <a:avLst/>
            <a:gdLst/>
            <a:ahLst/>
            <a:cxnLst/>
            <a:rect l="l" t="t" r="r" b="b"/>
            <a:pathLst>
              <a:path w="4971960" h="4350465">
                <a:moveTo>
                  <a:pt x="0" y="0"/>
                </a:moveTo>
                <a:lnTo>
                  <a:pt x="4971960" y="0"/>
                </a:lnTo>
                <a:lnTo>
                  <a:pt x="4971960" y="4350465"/>
                </a:lnTo>
                <a:lnTo>
                  <a:pt x="0" y="43504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895600" y="571500"/>
            <a:ext cx="14114051" cy="2384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1647"/>
              </a:lnSpc>
              <a:spcBef>
                <a:spcPct val="0"/>
              </a:spcBef>
            </a:pPr>
            <a:r>
              <a:rPr lang="en-US" sz="8800" dirty="0" err="1">
                <a:solidFill>
                  <a:srgbClr val="F49C21"/>
                </a:solidFill>
                <a:latin typeface="Waffle Soft"/>
                <a:ea typeface="Waffle Soft"/>
                <a:cs typeface="Waffle Soft"/>
                <a:sym typeface="Waffle Soft"/>
              </a:rPr>
              <a:t>Национальное</a:t>
            </a:r>
            <a:endParaRPr lang="en-US" sz="8800" dirty="0">
              <a:solidFill>
                <a:srgbClr val="F49C21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066579" y="1964165"/>
            <a:ext cx="5774368" cy="187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031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BF1532"/>
                </a:solidFill>
                <a:latin typeface="Waffle Soft"/>
                <a:ea typeface="Waffle Soft"/>
                <a:cs typeface="Waffle Soft"/>
                <a:sym typeface="Waffle Soft"/>
              </a:rPr>
              <a:t>блюдо</a:t>
            </a:r>
            <a:endParaRPr lang="en-US" sz="8000" dirty="0">
              <a:solidFill>
                <a:srgbClr val="BF1532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1000" y="4058729"/>
            <a:ext cx="1790699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dirty="0" err="1">
                <a:solidFill>
                  <a:srgbClr val="F49C21"/>
                </a:solidFill>
                <a:latin typeface="Waffle Soft"/>
                <a:ea typeface="Waffle Soft"/>
                <a:cs typeface="Waffle Soft"/>
                <a:sym typeface="Waffle Soft"/>
              </a:rPr>
              <a:t>нашей</a:t>
            </a:r>
            <a:r>
              <a:rPr lang="en-US" sz="4000" dirty="0">
                <a:solidFill>
                  <a:srgbClr val="F49C21"/>
                </a:solidFill>
                <a:latin typeface="Waffle Soft"/>
                <a:ea typeface="Waffle Soft"/>
                <a:cs typeface="Waffle Soft"/>
                <a:sym typeface="Waffle Soft"/>
              </a:rPr>
              <a:t> </a:t>
            </a:r>
            <a:r>
              <a:rPr lang="en-US" sz="4000" dirty="0" err="1">
                <a:solidFill>
                  <a:srgbClr val="F49C21"/>
                </a:solidFill>
                <a:latin typeface="Waffle Soft"/>
                <a:ea typeface="Waffle Soft"/>
                <a:cs typeface="Waffle Soft"/>
                <a:sym typeface="Waffle Soft"/>
              </a:rPr>
              <a:t>семьи</a:t>
            </a:r>
            <a:r>
              <a:rPr lang="ru-RU" sz="4000" dirty="0">
                <a:solidFill>
                  <a:srgbClr val="F49C21"/>
                </a:solidFill>
                <a:latin typeface="Waffle Soft"/>
                <a:ea typeface="Waffle Soft"/>
                <a:cs typeface="Waffle Soft"/>
                <a:sym typeface="Waffle Soft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ru-RU" sz="4000" dirty="0">
                <a:solidFill>
                  <a:srgbClr val="F49C21"/>
                </a:solidFill>
                <a:latin typeface="Waffle Soft"/>
                <a:ea typeface="Waffle Soft"/>
                <a:cs typeface="Waffle Soft"/>
                <a:sym typeface="Waffle Soft"/>
              </a:rPr>
              <a:t>«</a:t>
            </a:r>
            <a:r>
              <a:rPr lang="ru-RU" sz="4000" dirty="0" err="1">
                <a:solidFill>
                  <a:srgbClr val="F49C21"/>
                </a:solidFill>
                <a:latin typeface="Waffle Soft"/>
                <a:ea typeface="Waffle Soft"/>
                <a:cs typeface="Waffle Soft"/>
                <a:sym typeface="Waffle Soft"/>
              </a:rPr>
              <a:t>Перепечи</a:t>
            </a:r>
            <a:r>
              <a:rPr lang="ru-RU" sz="4000" dirty="0">
                <a:solidFill>
                  <a:srgbClr val="F49C21"/>
                </a:solidFill>
                <a:latin typeface="Waffle Soft"/>
                <a:ea typeface="Waffle Soft"/>
                <a:cs typeface="Waffle Soft"/>
                <a:sym typeface="Waffle Soft"/>
              </a:rPr>
              <a:t>»</a:t>
            </a:r>
          </a:p>
          <a:p>
            <a:pPr algn="ctr">
              <a:spcBef>
                <a:spcPct val="0"/>
              </a:spcBef>
            </a:pPr>
            <a:r>
              <a:rPr lang="ru-RU" sz="4000" dirty="0">
                <a:solidFill>
                  <a:srgbClr val="F49C21"/>
                </a:solidFill>
                <a:latin typeface="Waffle Soft"/>
                <a:ea typeface="Waffle Soft"/>
                <a:cs typeface="Waffle Soft"/>
                <a:sym typeface="Waffle Soft"/>
              </a:rPr>
              <a:t>номинация: «Праздничное угощение»</a:t>
            </a:r>
            <a:endParaRPr lang="en-US" sz="4000" dirty="0">
              <a:solidFill>
                <a:srgbClr val="F49C21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2A046A-737E-4EFD-8DFF-19B7972D23DA}"/>
              </a:ext>
            </a:extLst>
          </p:cNvPr>
          <p:cNvSpPr txBox="1"/>
          <p:nvPr/>
        </p:nvSpPr>
        <p:spPr>
          <a:xfrm>
            <a:off x="4572000" y="754856"/>
            <a:ext cx="952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Муниципальное автономное дошкольное образовательное учреждение «Детский сад № 11»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AC9B5FB-3BB8-4B62-B189-81B7960F5A1B}"/>
              </a:ext>
            </a:extLst>
          </p:cNvPr>
          <p:cNvSpPr/>
          <p:nvPr/>
        </p:nvSpPr>
        <p:spPr>
          <a:xfrm>
            <a:off x="11048999" y="6880662"/>
            <a:ext cx="667077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0"/>
              </a:spcAft>
            </a:pPr>
            <a:r>
              <a:rPr lang="ru-RU" sz="4000" dirty="0">
                <a:solidFill>
                  <a:srgbClr val="F49C21"/>
                </a:solidFill>
                <a:latin typeface="Waffle Soft"/>
              </a:rPr>
              <a:t>Семья Сунцова Льва  </a:t>
            </a:r>
          </a:p>
          <a:p>
            <a:pPr algn="ctr">
              <a:spcAft>
                <a:spcPts val="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42476" y="5755487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55097" y="1028700"/>
            <a:ext cx="10008650" cy="6017701"/>
          </a:xfrm>
          <a:custGeom>
            <a:avLst/>
            <a:gdLst/>
            <a:ahLst/>
            <a:cxnLst/>
            <a:rect l="l" t="t" r="r" b="b"/>
            <a:pathLst>
              <a:path w="10008650" h="6017701">
                <a:moveTo>
                  <a:pt x="0" y="0"/>
                </a:moveTo>
                <a:lnTo>
                  <a:pt x="10008650" y="0"/>
                </a:lnTo>
                <a:lnTo>
                  <a:pt x="10008650" y="6017701"/>
                </a:lnTo>
                <a:lnTo>
                  <a:pt x="0" y="60177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385559" y="7234208"/>
            <a:ext cx="3215668" cy="3735674"/>
            <a:chOff x="0" y="0"/>
            <a:chExt cx="546608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30679" t="-9789" r="-9850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745807" y="7234208"/>
            <a:ext cx="3215668" cy="3735674"/>
            <a:chOff x="0" y="0"/>
            <a:chExt cx="546608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-26382" t="-22761" r="-30752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2523894" y="7234208"/>
            <a:ext cx="2264927" cy="3399516"/>
          </a:xfrm>
          <a:custGeom>
            <a:avLst/>
            <a:gdLst/>
            <a:ahLst/>
            <a:cxnLst/>
            <a:rect l="l" t="t" r="r" b="b"/>
            <a:pathLst>
              <a:path w="2264927" h="3399516">
                <a:moveTo>
                  <a:pt x="0" y="0"/>
                </a:moveTo>
                <a:lnTo>
                  <a:pt x="2264927" y="0"/>
                </a:lnTo>
                <a:lnTo>
                  <a:pt x="2264927" y="3399516"/>
                </a:lnTo>
                <a:lnTo>
                  <a:pt x="0" y="33995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40931" y="4272013"/>
            <a:ext cx="10735602" cy="2369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У нас в семье перепечи готовят давно. </a:t>
            </a:r>
          </a:p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Ещё моя прабабушка Лида пекла их моему папе, </a:t>
            </a:r>
          </a:p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когда он был маленьким. </a:t>
            </a:r>
          </a:p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 вот так это блюдо передаётся дальше — от взрослых к детям. 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Теперь и мы его готовим.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88821" y="842808"/>
            <a:ext cx="3705583" cy="98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6"/>
              </a:lnSpc>
              <a:spcBef>
                <a:spcPct val="0"/>
              </a:spcBef>
            </a:pPr>
            <a:r>
              <a:rPr lang="en-US" sz="5775">
                <a:solidFill>
                  <a:srgbClr val="BF1532"/>
                </a:solidFill>
                <a:latin typeface="Waffle Soft"/>
                <a:ea typeface="Waffle Soft"/>
                <a:cs typeface="Waffle Soft"/>
                <a:sym typeface="Waffle Soft"/>
              </a:rPr>
              <a:t>блюда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81528" y="842703"/>
            <a:ext cx="4058643" cy="98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  <a:spcBef>
                <a:spcPct val="0"/>
              </a:spcBef>
            </a:pPr>
            <a:r>
              <a:rPr lang="en-US" sz="5771">
                <a:solidFill>
                  <a:srgbClr val="F49C21"/>
                </a:solidFill>
                <a:latin typeface="Waffle Soft"/>
                <a:ea typeface="Waffle Soft"/>
                <a:cs typeface="Waffle Soft"/>
                <a:sym typeface="Waffle Soft"/>
              </a:rPr>
              <a:t>История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40931" y="2340342"/>
            <a:ext cx="8914342" cy="1417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Перепечи</a:t>
            </a:r>
            <a:r>
              <a:rPr lang="en-US" sz="26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— </a:t>
            </a:r>
            <a:r>
              <a:rPr lang="en-US" sz="26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старинное</a:t>
            </a:r>
            <a:r>
              <a:rPr lang="en-US" sz="26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удмуртское</a:t>
            </a:r>
            <a:r>
              <a:rPr lang="en-US" sz="26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блюдо</a:t>
            </a:r>
            <a:r>
              <a:rPr lang="en-US" sz="26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Маленькие</a:t>
            </a:r>
            <a:r>
              <a:rPr lang="en-US" sz="26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открытые</a:t>
            </a:r>
            <a:r>
              <a:rPr lang="en-US" sz="26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пирожки</a:t>
            </a:r>
            <a:r>
              <a:rPr lang="en-US" sz="26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с </a:t>
            </a:r>
            <a:r>
              <a:rPr lang="en-US" sz="26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начинкой</a:t>
            </a:r>
            <a:r>
              <a:rPr lang="en-US" sz="26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  <a:endParaRPr lang="ru-RU" sz="26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Их</a:t>
            </a:r>
            <a:r>
              <a:rPr lang="en-US" sz="26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пекли</a:t>
            </a:r>
            <a:r>
              <a:rPr lang="en-US" sz="26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26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праздники</a:t>
            </a:r>
            <a:r>
              <a:rPr lang="en-US" sz="26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26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свадьбы</a:t>
            </a:r>
            <a:r>
              <a:rPr lang="en-US" sz="26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26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большие</a:t>
            </a:r>
            <a:r>
              <a:rPr lang="en-US" sz="26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застолья</a:t>
            </a:r>
            <a:r>
              <a:rPr lang="en-US" sz="26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06045" y="6507298"/>
            <a:ext cx="6456665" cy="3126225"/>
            <a:chOff x="0" y="0"/>
            <a:chExt cx="1808577" cy="8756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08577" cy="875687"/>
            </a:xfrm>
            <a:custGeom>
              <a:avLst/>
              <a:gdLst/>
              <a:ahLst/>
              <a:cxnLst/>
              <a:rect l="l" t="t" r="r" b="b"/>
              <a:pathLst>
                <a:path w="1808577" h="875687">
                  <a:moveTo>
                    <a:pt x="61152" y="0"/>
                  </a:moveTo>
                  <a:lnTo>
                    <a:pt x="1747426" y="0"/>
                  </a:lnTo>
                  <a:cubicBezTo>
                    <a:pt x="1781199" y="0"/>
                    <a:pt x="1808577" y="27379"/>
                    <a:pt x="1808577" y="61152"/>
                  </a:cubicBezTo>
                  <a:lnTo>
                    <a:pt x="1808577" y="814535"/>
                  </a:lnTo>
                  <a:cubicBezTo>
                    <a:pt x="1808577" y="848309"/>
                    <a:pt x="1781199" y="875687"/>
                    <a:pt x="1747426" y="875687"/>
                  </a:cubicBezTo>
                  <a:lnTo>
                    <a:pt x="61152" y="875687"/>
                  </a:lnTo>
                  <a:cubicBezTo>
                    <a:pt x="27379" y="875687"/>
                    <a:pt x="0" y="848309"/>
                    <a:pt x="0" y="814535"/>
                  </a:cubicBezTo>
                  <a:lnTo>
                    <a:pt x="0" y="61152"/>
                  </a:lnTo>
                  <a:cubicBezTo>
                    <a:pt x="0" y="27379"/>
                    <a:pt x="27379" y="0"/>
                    <a:pt x="61152" y="0"/>
                  </a:cubicBezTo>
                  <a:close/>
                </a:path>
              </a:pathLst>
            </a:custGeom>
            <a:solidFill>
              <a:srgbClr val="DC733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808577" cy="913787"/>
            </a:xfrm>
            <a:prstGeom prst="rect">
              <a:avLst/>
            </a:prstGeom>
          </p:spPr>
          <p:txBody>
            <a:bodyPr lIns="52845" tIns="52845" rIns="52845" bIns="52845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01005" y="6510267"/>
            <a:ext cx="7143338" cy="2977719"/>
            <a:chOff x="0" y="0"/>
            <a:chExt cx="1808577" cy="7539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08577" cy="753910"/>
            </a:xfrm>
            <a:custGeom>
              <a:avLst/>
              <a:gdLst/>
              <a:ahLst/>
              <a:cxnLst/>
              <a:rect l="l" t="t" r="r" b="b"/>
              <a:pathLst>
                <a:path w="1808577" h="753910">
                  <a:moveTo>
                    <a:pt x="55274" y="0"/>
                  </a:moveTo>
                  <a:lnTo>
                    <a:pt x="1753304" y="0"/>
                  </a:lnTo>
                  <a:cubicBezTo>
                    <a:pt x="1767963" y="0"/>
                    <a:pt x="1782022" y="5823"/>
                    <a:pt x="1792388" y="16189"/>
                  </a:cubicBezTo>
                  <a:cubicBezTo>
                    <a:pt x="1802754" y="26555"/>
                    <a:pt x="1808577" y="40614"/>
                    <a:pt x="1808577" y="55274"/>
                  </a:cubicBezTo>
                  <a:lnTo>
                    <a:pt x="1808577" y="698637"/>
                  </a:lnTo>
                  <a:cubicBezTo>
                    <a:pt x="1808577" y="713296"/>
                    <a:pt x="1802754" y="727355"/>
                    <a:pt x="1792388" y="737721"/>
                  </a:cubicBezTo>
                  <a:cubicBezTo>
                    <a:pt x="1782022" y="748087"/>
                    <a:pt x="1767963" y="753910"/>
                    <a:pt x="1753304" y="753910"/>
                  </a:cubicBezTo>
                  <a:lnTo>
                    <a:pt x="55274" y="753910"/>
                  </a:lnTo>
                  <a:cubicBezTo>
                    <a:pt x="40614" y="753910"/>
                    <a:pt x="26555" y="748087"/>
                    <a:pt x="16189" y="737721"/>
                  </a:cubicBezTo>
                  <a:cubicBezTo>
                    <a:pt x="5823" y="727355"/>
                    <a:pt x="0" y="713296"/>
                    <a:pt x="0" y="698637"/>
                  </a:cubicBezTo>
                  <a:lnTo>
                    <a:pt x="0" y="55274"/>
                  </a:lnTo>
                  <a:cubicBezTo>
                    <a:pt x="0" y="40614"/>
                    <a:pt x="5823" y="26555"/>
                    <a:pt x="16189" y="16189"/>
                  </a:cubicBezTo>
                  <a:cubicBezTo>
                    <a:pt x="26555" y="5823"/>
                    <a:pt x="40614" y="0"/>
                    <a:pt x="55274" y="0"/>
                  </a:cubicBezTo>
                  <a:close/>
                </a:path>
              </a:pathLst>
            </a:custGeom>
            <a:solidFill>
              <a:srgbClr val="DC733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808577" cy="792010"/>
            </a:xfrm>
            <a:prstGeom prst="rect">
              <a:avLst/>
            </a:prstGeom>
          </p:spPr>
          <p:txBody>
            <a:bodyPr lIns="52845" tIns="52845" rIns="52845" bIns="52845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3145781" y="2858990"/>
            <a:ext cx="3863867" cy="2941369"/>
          </a:xfrm>
          <a:custGeom>
            <a:avLst/>
            <a:gdLst/>
            <a:ahLst/>
            <a:cxnLst/>
            <a:rect l="l" t="t" r="r" b="b"/>
            <a:pathLst>
              <a:path w="3863867" h="2941369">
                <a:moveTo>
                  <a:pt x="0" y="0"/>
                </a:moveTo>
                <a:lnTo>
                  <a:pt x="3863867" y="0"/>
                </a:lnTo>
                <a:lnTo>
                  <a:pt x="3863867" y="2941369"/>
                </a:lnTo>
                <a:lnTo>
                  <a:pt x="0" y="294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76343" y="2987283"/>
            <a:ext cx="4007140" cy="2684784"/>
          </a:xfrm>
          <a:custGeom>
            <a:avLst/>
            <a:gdLst/>
            <a:ahLst/>
            <a:cxnLst/>
            <a:rect l="l" t="t" r="r" b="b"/>
            <a:pathLst>
              <a:path w="4007140" h="2684784">
                <a:moveTo>
                  <a:pt x="0" y="0"/>
                </a:moveTo>
                <a:lnTo>
                  <a:pt x="4007140" y="0"/>
                </a:lnTo>
                <a:lnTo>
                  <a:pt x="4007140" y="2684784"/>
                </a:lnTo>
                <a:lnTo>
                  <a:pt x="0" y="26847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473942"/>
            <a:ext cx="3148887" cy="1830290"/>
          </a:xfrm>
          <a:custGeom>
            <a:avLst/>
            <a:gdLst/>
            <a:ahLst/>
            <a:cxnLst/>
            <a:rect l="l" t="t" r="r" b="b"/>
            <a:pathLst>
              <a:path w="3148887" h="1830290">
                <a:moveTo>
                  <a:pt x="0" y="0"/>
                </a:moveTo>
                <a:lnTo>
                  <a:pt x="3148887" y="0"/>
                </a:lnTo>
                <a:lnTo>
                  <a:pt x="3148887" y="1830291"/>
                </a:lnTo>
                <a:lnTo>
                  <a:pt x="0" y="18302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354249" y="900408"/>
            <a:ext cx="1773408" cy="1958583"/>
          </a:xfrm>
          <a:custGeom>
            <a:avLst/>
            <a:gdLst/>
            <a:ahLst/>
            <a:cxnLst/>
            <a:rect l="l" t="t" r="r" b="b"/>
            <a:pathLst>
              <a:path w="1773408" h="1958583">
                <a:moveTo>
                  <a:pt x="0" y="0"/>
                </a:moveTo>
                <a:lnTo>
                  <a:pt x="1773407" y="0"/>
                </a:lnTo>
                <a:lnTo>
                  <a:pt x="1773407" y="1958582"/>
                </a:lnTo>
                <a:lnTo>
                  <a:pt x="0" y="1958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506045" y="6824903"/>
            <a:ext cx="6554306" cy="295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5461" lvl="1" indent="-302731" algn="ctr">
              <a:lnSpc>
                <a:spcPts val="3926"/>
              </a:lnSpc>
              <a:buFont typeface="Arial"/>
              <a:buChar char="•"/>
            </a:pPr>
            <a:r>
              <a:rPr lang="en-US" sz="2804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Мука — 2 стакана</a:t>
            </a:r>
          </a:p>
          <a:p>
            <a:pPr marL="605461" lvl="1" indent="-302731" algn="ctr">
              <a:lnSpc>
                <a:spcPts val="3926"/>
              </a:lnSpc>
              <a:buFont typeface="Arial"/>
              <a:buChar char="•"/>
            </a:pPr>
            <a:r>
              <a:rPr lang="en-US" sz="2804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Кефир — 1 стакан</a:t>
            </a:r>
          </a:p>
          <a:p>
            <a:pPr marL="605461" lvl="1" indent="-302731" algn="ctr">
              <a:lnSpc>
                <a:spcPts val="3926"/>
              </a:lnSpc>
              <a:buFont typeface="Arial"/>
              <a:buChar char="•"/>
            </a:pPr>
            <a:r>
              <a:rPr lang="en-US" sz="2804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Яйцо — 1 шт.</a:t>
            </a:r>
          </a:p>
          <a:p>
            <a:pPr marL="605461" lvl="1" indent="-302731" algn="ctr">
              <a:lnSpc>
                <a:spcPts val="3926"/>
              </a:lnSpc>
              <a:buFont typeface="Arial"/>
              <a:buChar char="•"/>
            </a:pPr>
            <a:r>
              <a:rPr lang="en-US" sz="2804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Масло сливочное — 50 г</a:t>
            </a:r>
          </a:p>
          <a:p>
            <a:pPr marL="605461" lvl="1" indent="-302731" algn="ctr">
              <a:lnSpc>
                <a:spcPts val="3926"/>
              </a:lnSpc>
              <a:buFont typeface="Arial"/>
              <a:buChar char="•"/>
            </a:pPr>
            <a:r>
              <a:rPr lang="en-US" sz="2804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Соль — щепотка</a:t>
            </a:r>
          </a:p>
          <a:p>
            <a:pPr algn="ctr">
              <a:lnSpc>
                <a:spcPts val="3926"/>
              </a:lnSpc>
              <a:spcBef>
                <a:spcPct val="0"/>
              </a:spcBef>
            </a:pPr>
            <a:endParaRPr lang="en-US" sz="2804">
              <a:solidFill>
                <a:srgbClr val="FFFFFF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469361" y="6824903"/>
            <a:ext cx="7658295" cy="2866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7444" lvl="1" indent="-353722" algn="ctr">
              <a:lnSpc>
                <a:spcPts val="4587"/>
              </a:lnSpc>
              <a:buFont typeface="Arial"/>
              <a:buChar char="•"/>
            </a:pPr>
            <a:r>
              <a:rPr lang="en-US" sz="3276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Картофельное пюре</a:t>
            </a:r>
          </a:p>
          <a:p>
            <a:pPr marL="707444" lvl="1" indent="-353722" algn="ctr">
              <a:lnSpc>
                <a:spcPts val="4587"/>
              </a:lnSpc>
              <a:buFont typeface="Arial"/>
              <a:buChar char="•"/>
            </a:pPr>
            <a:r>
              <a:rPr lang="en-US" sz="3276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Лук</a:t>
            </a:r>
          </a:p>
          <a:p>
            <a:pPr marL="707444" lvl="1" indent="-353722" algn="ctr">
              <a:lnSpc>
                <a:spcPts val="4587"/>
              </a:lnSpc>
              <a:buFont typeface="Arial"/>
              <a:buChar char="•"/>
            </a:pPr>
            <a:r>
              <a:rPr lang="en-US" sz="3276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Яйцо</a:t>
            </a:r>
          </a:p>
          <a:p>
            <a:pPr marL="707444" lvl="1" indent="-353722" algn="ctr">
              <a:lnSpc>
                <a:spcPts val="4587"/>
              </a:lnSpc>
              <a:buFont typeface="Arial"/>
              <a:buChar char="•"/>
            </a:pPr>
            <a:r>
              <a:rPr lang="en-US" sz="3276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Сметана</a:t>
            </a:r>
          </a:p>
          <a:p>
            <a:pPr algn="ctr">
              <a:lnSpc>
                <a:spcPts val="4587"/>
              </a:lnSpc>
              <a:spcBef>
                <a:spcPct val="0"/>
              </a:spcBef>
            </a:pPr>
            <a:endParaRPr lang="en-US" sz="3276">
              <a:solidFill>
                <a:srgbClr val="FFFFFF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234098" y="407049"/>
            <a:ext cx="13819804" cy="1745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68"/>
              </a:lnSpc>
              <a:spcBef>
                <a:spcPct val="0"/>
              </a:spcBef>
            </a:pPr>
            <a:r>
              <a:rPr lang="en-US" sz="10049">
                <a:solidFill>
                  <a:srgbClr val="BF1532"/>
                </a:solidFill>
                <a:latin typeface="Waffle Soft"/>
                <a:ea typeface="Waffle Soft"/>
                <a:cs typeface="Waffle Soft"/>
                <a:sym typeface="Waffle Soft"/>
              </a:rPr>
              <a:t>Инргридиенты</a:t>
            </a: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775082"/>
            <a:ext cx="7640748" cy="1402117"/>
            <a:chOff x="0" y="0"/>
            <a:chExt cx="1934514" cy="3549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34514" cy="354993"/>
            </a:xfrm>
            <a:custGeom>
              <a:avLst/>
              <a:gdLst/>
              <a:ahLst/>
              <a:cxnLst/>
              <a:rect l="l" t="t" r="r" b="b"/>
              <a:pathLst>
                <a:path w="1934514" h="354993">
                  <a:moveTo>
                    <a:pt x="51675" y="0"/>
                  </a:moveTo>
                  <a:lnTo>
                    <a:pt x="1882838" y="0"/>
                  </a:lnTo>
                  <a:cubicBezTo>
                    <a:pt x="1896543" y="0"/>
                    <a:pt x="1909687" y="5444"/>
                    <a:pt x="1919378" y="15135"/>
                  </a:cubicBezTo>
                  <a:cubicBezTo>
                    <a:pt x="1929069" y="24826"/>
                    <a:pt x="1934514" y="37970"/>
                    <a:pt x="1934514" y="51675"/>
                  </a:cubicBezTo>
                  <a:lnTo>
                    <a:pt x="1934514" y="303318"/>
                  </a:lnTo>
                  <a:cubicBezTo>
                    <a:pt x="1934514" y="331857"/>
                    <a:pt x="1911378" y="354993"/>
                    <a:pt x="1882838" y="354993"/>
                  </a:cubicBezTo>
                  <a:lnTo>
                    <a:pt x="51675" y="354993"/>
                  </a:lnTo>
                  <a:cubicBezTo>
                    <a:pt x="23136" y="354993"/>
                    <a:pt x="0" y="331857"/>
                    <a:pt x="0" y="303318"/>
                  </a:cubicBezTo>
                  <a:lnTo>
                    <a:pt x="0" y="51675"/>
                  </a:lnTo>
                  <a:cubicBezTo>
                    <a:pt x="0" y="23136"/>
                    <a:pt x="23136" y="0"/>
                    <a:pt x="51675" y="0"/>
                  </a:cubicBezTo>
                  <a:close/>
                </a:path>
              </a:pathLst>
            </a:custGeom>
            <a:solidFill>
              <a:srgbClr val="DC733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34514" cy="393093"/>
            </a:xfrm>
            <a:prstGeom prst="rect">
              <a:avLst/>
            </a:prstGeom>
          </p:spPr>
          <p:txBody>
            <a:bodyPr lIns="52845" tIns="52845" rIns="52845" bIns="52845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5652939"/>
            <a:ext cx="7640748" cy="1811692"/>
            <a:chOff x="0" y="0"/>
            <a:chExt cx="10187664" cy="2415589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0187664" cy="2415589"/>
              <a:chOff x="0" y="0"/>
              <a:chExt cx="1934514" cy="45869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934514" cy="458691"/>
              </a:xfrm>
              <a:custGeom>
                <a:avLst/>
                <a:gdLst/>
                <a:ahLst/>
                <a:cxnLst/>
                <a:rect l="l" t="t" r="r" b="b"/>
                <a:pathLst>
                  <a:path w="1934514" h="458691">
                    <a:moveTo>
                      <a:pt x="53755" y="0"/>
                    </a:moveTo>
                    <a:lnTo>
                      <a:pt x="1880758" y="0"/>
                    </a:lnTo>
                    <a:cubicBezTo>
                      <a:pt x="1895015" y="0"/>
                      <a:pt x="1908688" y="5663"/>
                      <a:pt x="1918769" y="15745"/>
                    </a:cubicBezTo>
                    <a:cubicBezTo>
                      <a:pt x="1928850" y="25826"/>
                      <a:pt x="1934514" y="39498"/>
                      <a:pt x="1934514" y="53755"/>
                    </a:cubicBezTo>
                    <a:lnTo>
                      <a:pt x="1934514" y="404936"/>
                    </a:lnTo>
                    <a:cubicBezTo>
                      <a:pt x="1934514" y="419193"/>
                      <a:pt x="1928850" y="432865"/>
                      <a:pt x="1918769" y="442947"/>
                    </a:cubicBezTo>
                    <a:cubicBezTo>
                      <a:pt x="1908688" y="453028"/>
                      <a:pt x="1895015" y="458691"/>
                      <a:pt x="1880758" y="458691"/>
                    </a:cubicBezTo>
                    <a:lnTo>
                      <a:pt x="53755" y="458691"/>
                    </a:lnTo>
                    <a:cubicBezTo>
                      <a:pt x="39498" y="458691"/>
                      <a:pt x="25826" y="453028"/>
                      <a:pt x="15745" y="442947"/>
                    </a:cubicBezTo>
                    <a:cubicBezTo>
                      <a:pt x="5663" y="432865"/>
                      <a:pt x="0" y="419193"/>
                      <a:pt x="0" y="404936"/>
                    </a:cubicBezTo>
                    <a:lnTo>
                      <a:pt x="0" y="53755"/>
                    </a:lnTo>
                    <a:cubicBezTo>
                      <a:pt x="0" y="39498"/>
                      <a:pt x="5663" y="25826"/>
                      <a:pt x="15745" y="15745"/>
                    </a:cubicBezTo>
                    <a:cubicBezTo>
                      <a:pt x="25826" y="5663"/>
                      <a:pt x="39498" y="0"/>
                      <a:pt x="53755" y="0"/>
                    </a:cubicBezTo>
                    <a:close/>
                  </a:path>
                </a:pathLst>
              </a:custGeom>
              <a:solidFill>
                <a:srgbClr val="DC7337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934514" cy="4967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38475" y="380530"/>
              <a:ext cx="9110715" cy="16069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6"/>
                </a:lnSpc>
              </a:pPr>
              <a:r>
                <a:rPr lang="en-US" sz="2333">
                  <a:solidFill>
                    <a:srgbClr val="FFFFFF"/>
                  </a:solidFill>
                  <a:latin typeface="Quattrocento"/>
                  <a:ea typeface="Quattrocento"/>
                  <a:cs typeface="Quattrocento"/>
                  <a:sym typeface="Quattrocento"/>
                </a:rPr>
                <a:t>3.Готовим начинку.</a:t>
              </a:r>
            </a:p>
            <a:p>
              <a:pPr algn="ctr">
                <a:lnSpc>
                  <a:spcPts val="3266"/>
                </a:lnSpc>
              </a:pPr>
              <a:r>
                <a:rPr lang="en-US" sz="2333">
                  <a:solidFill>
                    <a:srgbClr val="FFFFFF"/>
                  </a:solidFill>
                  <a:latin typeface="Quattrocento"/>
                  <a:ea typeface="Quattrocento"/>
                  <a:cs typeface="Quattrocento"/>
                  <a:sym typeface="Quattrocento"/>
                </a:rPr>
                <a:t> Картофель, лук, яйцо </a:t>
              </a:r>
            </a:p>
            <a:p>
              <a:pPr algn="ctr">
                <a:lnSpc>
                  <a:spcPts val="3266"/>
                </a:lnSpc>
                <a:spcBef>
                  <a:spcPct val="0"/>
                </a:spcBef>
              </a:pPr>
              <a:r>
                <a:rPr lang="en-US" sz="2333">
                  <a:solidFill>
                    <a:srgbClr val="FFFFFF"/>
                  </a:solidFill>
                  <a:latin typeface="Quattrocento"/>
                  <a:ea typeface="Quattrocento"/>
                  <a:cs typeface="Quattrocento"/>
                  <a:sym typeface="Quattrocento"/>
                </a:rPr>
                <a:t>и немного сметаны — всё перемешиваем.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618552" y="2775082"/>
            <a:ext cx="7640748" cy="1402117"/>
            <a:chOff x="0" y="0"/>
            <a:chExt cx="10187664" cy="1869489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0187664" cy="1869489"/>
              <a:chOff x="0" y="0"/>
              <a:chExt cx="1934514" cy="35499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34514" cy="354993"/>
              </a:xfrm>
              <a:custGeom>
                <a:avLst/>
                <a:gdLst/>
                <a:ahLst/>
                <a:cxnLst/>
                <a:rect l="l" t="t" r="r" b="b"/>
                <a:pathLst>
                  <a:path w="1934514" h="354993">
                    <a:moveTo>
                      <a:pt x="53755" y="0"/>
                    </a:moveTo>
                    <a:lnTo>
                      <a:pt x="1880758" y="0"/>
                    </a:lnTo>
                    <a:cubicBezTo>
                      <a:pt x="1895015" y="0"/>
                      <a:pt x="1908688" y="5663"/>
                      <a:pt x="1918769" y="15745"/>
                    </a:cubicBezTo>
                    <a:cubicBezTo>
                      <a:pt x="1928850" y="25826"/>
                      <a:pt x="1934514" y="39498"/>
                      <a:pt x="1934514" y="53755"/>
                    </a:cubicBezTo>
                    <a:lnTo>
                      <a:pt x="1934514" y="301238"/>
                    </a:lnTo>
                    <a:cubicBezTo>
                      <a:pt x="1934514" y="315495"/>
                      <a:pt x="1928850" y="329168"/>
                      <a:pt x="1918769" y="339249"/>
                    </a:cubicBezTo>
                    <a:cubicBezTo>
                      <a:pt x="1908688" y="349330"/>
                      <a:pt x="1895015" y="354993"/>
                      <a:pt x="1880758" y="354993"/>
                    </a:cubicBezTo>
                    <a:lnTo>
                      <a:pt x="53755" y="354993"/>
                    </a:lnTo>
                    <a:cubicBezTo>
                      <a:pt x="39498" y="354993"/>
                      <a:pt x="25826" y="349330"/>
                      <a:pt x="15745" y="339249"/>
                    </a:cubicBezTo>
                    <a:cubicBezTo>
                      <a:pt x="5663" y="329168"/>
                      <a:pt x="0" y="315495"/>
                      <a:pt x="0" y="301238"/>
                    </a:cubicBezTo>
                    <a:lnTo>
                      <a:pt x="0" y="53755"/>
                    </a:lnTo>
                    <a:cubicBezTo>
                      <a:pt x="0" y="39498"/>
                      <a:pt x="5663" y="25826"/>
                      <a:pt x="15745" y="15745"/>
                    </a:cubicBezTo>
                    <a:cubicBezTo>
                      <a:pt x="25826" y="5663"/>
                      <a:pt x="39498" y="0"/>
                      <a:pt x="53755" y="0"/>
                    </a:cubicBezTo>
                    <a:close/>
                  </a:path>
                </a:pathLst>
              </a:custGeom>
              <a:solidFill>
                <a:srgbClr val="DC7337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934514" cy="3930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38475" y="380530"/>
              <a:ext cx="9110715" cy="1060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6"/>
                </a:lnSpc>
              </a:pPr>
              <a:r>
                <a:rPr lang="en-US" sz="2333">
                  <a:solidFill>
                    <a:srgbClr val="FFFFFF"/>
                  </a:solidFill>
                  <a:latin typeface="Quattrocento"/>
                  <a:ea typeface="Quattrocento"/>
                  <a:cs typeface="Quattrocento"/>
                  <a:sym typeface="Quattrocento"/>
                </a:rPr>
                <a:t>2. Раскатываем маленькие кружочки.</a:t>
              </a:r>
            </a:p>
            <a:p>
              <a:pPr algn="ctr">
                <a:lnSpc>
                  <a:spcPts val="3266"/>
                </a:lnSpc>
                <a:spcBef>
                  <a:spcPct val="0"/>
                </a:spcBef>
              </a:pPr>
              <a:r>
                <a:rPr lang="en-US" sz="2333">
                  <a:solidFill>
                    <a:srgbClr val="FFFFFF"/>
                  </a:solidFill>
                  <a:latin typeface="Quattrocento"/>
                  <a:ea typeface="Quattrocento"/>
                  <a:cs typeface="Quattrocento"/>
                  <a:sym typeface="Quattrocento"/>
                </a:rPr>
                <a:t> Это будут основы для наших перепечей.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618552" y="5652939"/>
            <a:ext cx="7640748" cy="1811692"/>
            <a:chOff x="0" y="0"/>
            <a:chExt cx="10187664" cy="2415589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0187664" cy="2415589"/>
              <a:chOff x="0" y="0"/>
              <a:chExt cx="1934514" cy="458691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934514" cy="458691"/>
              </a:xfrm>
              <a:custGeom>
                <a:avLst/>
                <a:gdLst/>
                <a:ahLst/>
                <a:cxnLst/>
                <a:rect l="l" t="t" r="r" b="b"/>
                <a:pathLst>
                  <a:path w="1934514" h="458691">
                    <a:moveTo>
                      <a:pt x="53755" y="0"/>
                    </a:moveTo>
                    <a:lnTo>
                      <a:pt x="1880758" y="0"/>
                    </a:lnTo>
                    <a:cubicBezTo>
                      <a:pt x="1895015" y="0"/>
                      <a:pt x="1908688" y="5663"/>
                      <a:pt x="1918769" y="15745"/>
                    </a:cubicBezTo>
                    <a:cubicBezTo>
                      <a:pt x="1928850" y="25826"/>
                      <a:pt x="1934514" y="39498"/>
                      <a:pt x="1934514" y="53755"/>
                    </a:cubicBezTo>
                    <a:lnTo>
                      <a:pt x="1934514" y="404936"/>
                    </a:lnTo>
                    <a:cubicBezTo>
                      <a:pt x="1934514" y="419193"/>
                      <a:pt x="1928850" y="432865"/>
                      <a:pt x="1918769" y="442947"/>
                    </a:cubicBezTo>
                    <a:cubicBezTo>
                      <a:pt x="1908688" y="453028"/>
                      <a:pt x="1895015" y="458691"/>
                      <a:pt x="1880758" y="458691"/>
                    </a:cubicBezTo>
                    <a:lnTo>
                      <a:pt x="53755" y="458691"/>
                    </a:lnTo>
                    <a:cubicBezTo>
                      <a:pt x="39498" y="458691"/>
                      <a:pt x="25826" y="453028"/>
                      <a:pt x="15745" y="442947"/>
                    </a:cubicBezTo>
                    <a:cubicBezTo>
                      <a:pt x="5663" y="432865"/>
                      <a:pt x="0" y="419193"/>
                      <a:pt x="0" y="404936"/>
                    </a:cubicBezTo>
                    <a:lnTo>
                      <a:pt x="0" y="53755"/>
                    </a:lnTo>
                    <a:cubicBezTo>
                      <a:pt x="0" y="39498"/>
                      <a:pt x="5663" y="25826"/>
                      <a:pt x="15745" y="15745"/>
                    </a:cubicBezTo>
                    <a:cubicBezTo>
                      <a:pt x="25826" y="5663"/>
                      <a:pt x="39498" y="0"/>
                      <a:pt x="53755" y="0"/>
                    </a:cubicBezTo>
                    <a:close/>
                  </a:path>
                </a:pathLst>
              </a:custGeom>
              <a:solidFill>
                <a:srgbClr val="DC7337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934514" cy="4967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538475" y="380530"/>
              <a:ext cx="9110715" cy="16069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6"/>
                </a:lnSpc>
              </a:pPr>
              <a:r>
                <a:rPr lang="en-US" sz="2333">
                  <a:solidFill>
                    <a:srgbClr val="FFFFFF"/>
                  </a:solidFill>
                  <a:latin typeface="Quattrocento"/>
                  <a:ea typeface="Quattrocento"/>
                  <a:cs typeface="Quattrocento"/>
                  <a:sym typeface="Quattrocento"/>
                </a:rPr>
                <a:t>4.Собираем перепечи и отправляем в духовку</a:t>
              </a:r>
            </a:p>
            <a:p>
              <a:pPr algn="ctr">
                <a:lnSpc>
                  <a:spcPts val="3266"/>
                </a:lnSpc>
                <a:spcBef>
                  <a:spcPct val="0"/>
                </a:spcBef>
              </a:pPr>
              <a:r>
                <a:rPr lang="en-US" sz="2333">
                  <a:solidFill>
                    <a:srgbClr val="FFFFFF"/>
                  </a:solidFill>
                  <a:latin typeface="Quattrocento"/>
                  <a:ea typeface="Quattrocento"/>
                  <a:cs typeface="Quattrocento"/>
                  <a:sym typeface="Quattrocento"/>
                </a:rPr>
                <a:t> Кладём начинку в середину и аккуратно защипываем края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5717066" y="8703619"/>
            <a:ext cx="3236235" cy="1935368"/>
          </a:xfrm>
          <a:custGeom>
            <a:avLst/>
            <a:gdLst/>
            <a:ahLst/>
            <a:cxnLst/>
            <a:rect l="l" t="t" r="r" b="b"/>
            <a:pathLst>
              <a:path w="3236235" h="1935368">
                <a:moveTo>
                  <a:pt x="0" y="0"/>
                </a:moveTo>
                <a:lnTo>
                  <a:pt x="3236235" y="0"/>
                </a:lnTo>
                <a:lnTo>
                  <a:pt x="3236235" y="1935369"/>
                </a:lnTo>
                <a:lnTo>
                  <a:pt x="0" y="1935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2065958" y="8889215"/>
            <a:ext cx="3759277" cy="1749772"/>
          </a:xfrm>
          <a:custGeom>
            <a:avLst/>
            <a:gdLst/>
            <a:ahLst/>
            <a:cxnLst/>
            <a:rect l="l" t="t" r="r" b="b"/>
            <a:pathLst>
              <a:path w="3759277" h="1749772">
                <a:moveTo>
                  <a:pt x="0" y="0"/>
                </a:moveTo>
                <a:lnTo>
                  <a:pt x="3759277" y="0"/>
                </a:lnTo>
                <a:lnTo>
                  <a:pt x="3759277" y="1749773"/>
                </a:lnTo>
                <a:lnTo>
                  <a:pt x="0" y="174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414007" y="9222345"/>
            <a:ext cx="2819478" cy="1616649"/>
          </a:xfrm>
          <a:custGeom>
            <a:avLst/>
            <a:gdLst/>
            <a:ahLst/>
            <a:cxnLst/>
            <a:rect l="l" t="t" r="r" b="b"/>
            <a:pathLst>
              <a:path w="2819478" h="1616649">
                <a:moveTo>
                  <a:pt x="0" y="0"/>
                </a:moveTo>
                <a:lnTo>
                  <a:pt x="2819478" y="0"/>
                </a:lnTo>
                <a:lnTo>
                  <a:pt x="2819478" y="1616649"/>
                </a:lnTo>
                <a:lnTo>
                  <a:pt x="0" y="16166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32944" t="-117164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650832" y="5073822"/>
            <a:ext cx="5723090" cy="7630786"/>
          </a:xfrm>
          <a:custGeom>
            <a:avLst/>
            <a:gdLst/>
            <a:ahLst/>
            <a:cxnLst/>
            <a:rect l="l" t="t" r="r" b="b"/>
            <a:pathLst>
              <a:path w="5723090" h="7630786">
                <a:moveTo>
                  <a:pt x="0" y="0"/>
                </a:moveTo>
                <a:lnTo>
                  <a:pt x="5723090" y="0"/>
                </a:lnTo>
                <a:lnTo>
                  <a:pt x="5723090" y="7630786"/>
                </a:lnTo>
                <a:lnTo>
                  <a:pt x="0" y="76307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618552" y="8703619"/>
            <a:ext cx="3335581" cy="2383424"/>
          </a:xfrm>
          <a:custGeom>
            <a:avLst/>
            <a:gdLst/>
            <a:ahLst/>
            <a:cxnLst/>
            <a:rect l="l" t="t" r="r" b="b"/>
            <a:pathLst>
              <a:path w="3335581" h="2383424">
                <a:moveTo>
                  <a:pt x="0" y="0"/>
                </a:moveTo>
                <a:lnTo>
                  <a:pt x="3335581" y="0"/>
                </a:lnTo>
                <a:lnTo>
                  <a:pt x="3335581" y="2383425"/>
                </a:lnTo>
                <a:lnTo>
                  <a:pt x="0" y="23834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46060" y="180026"/>
            <a:ext cx="1323956" cy="1323956"/>
          </a:xfrm>
          <a:custGeom>
            <a:avLst/>
            <a:gdLst/>
            <a:ahLst/>
            <a:cxnLst/>
            <a:rect l="l" t="t" r="r" b="b"/>
            <a:pathLst>
              <a:path w="1323956" h="1323956">
                <a:moveTo>
                  <a:pt x="0" y="0"/>
                </a:moveTo>
                <a:lnTo>
                  <a:pt x="1323956" y="0"/>
                </a:lnTo>
                <a:lnTo>
                  <a:pt x="1323956" y="1323956"/>
                </a:lnTo>
                <a:lnTo>
                  <a:pt x="0" y="13239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7000"/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432556" y="3039049"/>
            <a:ext cx="6833036" cy="852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6"/>
              </a:lnSpc>
            </a:pPr>
            <a:r>
              <a:rPr lang="en-US" sz="2433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1. Сначала мы замешиваем мягкое тесто.</a:t>
            </a:r>
          </a:p>
          <a:p>
            <a:pPr algn="ctr">
              <a:lnSpc>
                <a:spcPts val="3406"/>
              </a:lnSpc>
              <a:spcBef>
                <a:spcPct val="0"/>
              </a:spcBef>
            </a:pPr>
            <a:r>
              <a:rPr lang="en-US" sz="2433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 Я помогал(а) месить и посыпать стол мукой.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81528" y="797385"/>
            <a:ext cx="7487920" cy="1253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80"/>
              </a:lnSpc>
              <a:spcBef>
                <a:spcPct val="0"/>
              </a:spcBef>
            </a:pPr>
            <a:r>
              <a:rPr lang="en-US" sz="7271">
                <a:solidFill>
                  <a:srgbClr val="F49C21"/>
                </a:solidFill>
                <a:latin typeface="Waffle Soft"/>
                <a:ea typeface="Waffle Soft"/>
                <a:cs typeface="Waffle Soft"/>
                <a:sym typeface="Waffle Soft"/>
              </a:rPr>
              <a:t>ПРОЦЕСС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732961" y="804603"/>
            <a:ext cx="11555039" cy="1246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3"/>
              </a:lnSpc>
              <a:spcBef>
                <a:spcPct val="0"/>
              </a:spcBef>
            </a:pPr>
            <a:r>
              <a:rPr lang="en-US" sz="7180">
                <a:solidFill>
                  <a:srgbClr val="BF1532"/>
                </a:solidFill>
                <a:latin typeface="Waffle Soft"/>
                <a:ea typeface="Waffle Soft"/>
                <a:cs typeface="Waffle Soft"/>
                <a:sym typeface="Waffle Soft"/>
              </a:rPr>
              <a:t>ПРИГОТОВЛЕНИЯ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38838" y="6741838"/>
            <a:ext cx="11810324" cy="5583062"/>
          </a:xfrm>
          <a:custGeom>
            <a:avLst/>
            <a:gdLst/>
            <a:ahLst/>
            <a:cxnLst/>
            <a:rect l="l" t="t" r="r" b="b"/>
            <a:pathLst>
              <a:path w="11810324" h="5583062">
                <a:moveTo>
                  <a:pt x="0" y="0"/>
                </a:moveTo>
                <a:lnTo>
                  <a:pt x="11810324" y="0"/>
                </a:lnTo>
                <a:lnTo>
                  <a:pt x="11810324" y="5583062"/>
                </a:lnTo>
                <a:lnTo>
                  <a:pt x="0" y="5583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938161" y="3333207"/>
            <a:ext cx="6912581" cy="2392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6"/>
              </a:lnSpc>
              <a:spcBef>
                <a:spcPct val="0"/>
              </a:spcBef>
            </a:pPr>
            <a:r>
              <a:rPr lang="en-US" sz="2733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Embracing Tradition While Innovating: Chefs are finding a balance between honoring traditional recipes and infusing them with modern techniques and global influences.</a:t>
            </a:r>
          </a:p>
        </p:txBody>
      </p:sp>
      <p:sp>
        <p:nvSpPr>
          <p:cNvPr id="5" name="Freeform 5"/>
          <p:cNvSpPr/>
          <p:nvPr/>
        </p:nvSpPr>
        <p:spPr>
          <a:xfrm rot="-138119">
            <a:off x="13567659" y="2381316"/>
            <a:ext cx="4808675" cy="8721045"/>
          </a:xfrm>
          <a:custGeom>
            <a:avLst/>
            <a:gdLst/>
            <a:ahLst/>
            <a:cxnLst/>
            <a:rect l="l" t="t" r="r" b="b"/>
            <a:pathLst>
              <a:path w="4808675" h="8721045">
                <a:moveTo>
                  <a:pt x="0" y="0"/>
                </a:moveTo>
                <a:lnTo>
                  <a:pt x="4808675" y="0"/>
                </a:lnTo>
                <a:lnTo>
                  <a:pt x="4808675" y="8721045"/>
                </a:lnTo>
                <a:lnTo>
                  <a:pt x="0" y="87210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921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39675" y="2288261"/>
            <a:ext cx="10008650" cy="6017701"/>
          </a:xfrm>
          <a:custGeom>
            <a:avLst/>
            <a:gdLst/>
            <a:ahLst/>
            <a:cxnLst/>
            <a:rect l="l" t="t" r="r" b="b"/>
            <a:pathLst>
              <a:path w="10008650" h="6017701">
                <a:moveTo>
                  <a:pt x="0" y="0"/>
                </a:moveTo>
                <a:lnTo>
                  <a:pt x="10008650" y="0"/>
                </a:lnTo>
                <a:lnTo>
                  <a:pt x="10008650" y="6017700"/>
                </a:lnTo>
                <a:lnTo>
                  <a:pt x="0" y="6017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668390" y="3390357"/>
            <a:ext cx="6072869" cy="8097158"/>
          </a:xfrm>
          <a:custGeom>
            <a:avLst/>
            <a:gdLst/>
            <a:ahLst/>
            <a:cxnLst/>
            <a:rect l="l" t="t" r="r" b="b"/>
            <a:pathLst>
              <a:path w="6072869" h="8097158">
                <a:moveTo>
                  <a:pt x="0" y="0"/>
                </a:moveTo>
                <a:lnTo>
                  <a:pt x="6072869" y="0"/>
                </a:lnTo>
                <a:lnTo>
                  <a:pt x="6072869" y="8097158"/>
                </a:lnTo>
                <a:lnTo>
                  <a:pt x="0" y="80971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02220" y="3390357"/>
            <a:ext cx="2701895" cy="2825512"/>
          </a:xfrm>
          <a:custGeom>
            <a:avLst/>
            <a:gdLst/>
            <a:ahLst/>
            <a:cxnLst/>
            <a:rect l="l" t="t" r="r" b="b"/>
            <a:pathLst>
              <a:path w="2701895" h="2825512">
                <a:moveTo>
                  <a:pt x="0" y="0"/>
                </a:moveTo>
                <a:lnTo>
                  <a:pt x="2701896" y="0"/>
                </a:lnTo>
                <a:lnTo>
                  <a:pt x="2701896" y="2825511"/>
                </a:lnTo>
                <a:lnTo>
                  <a:pt x="0" y="28255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08274" y="2610741"/>
            <a:ext cx="4321462" cy="3894718"/>
          </a:xfrm>
          <a:custGeom>
            <a:avLst/>
            <a:gdLst/>
            <a:ahLst/>
            <a:cxnLst/>
            <a:rect l="l" t="t" r="r" b="b"/>
            <a:pathLst>
              <a:path w="4321462" h="3894718">
                <a:moveTo>
                  <a:pt x="0" y="0"/>
                </a:moveTo>
                <a:lnTo>
                  <a:pt x="4321462" y="0"/>
                </a:lnTo>
                <a:lnTo>
                  <a:pt x="4321462" y="3894718"/>
                </a:lnTo>
                <a:lnTo>
                  <a:pt x="0" y="38947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102220" y="582984"/>
            <a:ext cx="11555039" cy="1246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3"/>
              </a:lnSpc>
              <a:spcBef>
                <a:spcPct val="0"/>
              </a:spcBef>
            </a:pPr>
            <a:r>
              <a:rPr lang="en-US" sz="7180">
                <a:solidFill>
                  <a:srgbClr val="BF1532"/>
                </a:solidFill>
                <a:latin typeface="Waffle Soft"/>
                <a:ea typeface="Waffle Soft"/>
                <a:cs typeface="Waffle Soft"/>
                <a:sym typeface="Waffle Soft"/>
              </a:rPr>
              <a:t>ГОТОВОЕ БЛЮДО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02220" y="4095820"/>
            <a:ext cx="2701895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Молодцы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418057" y="4095820"/>
            <a:ext cx="2701895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мммм.....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48847" y="4662170"/>
            <a:ext cx="2701895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КАК ВКУСНО!</a:t>
            </a: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495384"/>
            <a:ext cx="5472190" cy="3762916"/>
            <a:chOff x="0" y="0"/>
            <a:chExt cx="2180793" cy="14996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80793" cy="1499609"/>
            </a:xfrm>
            <a:custGeom>
              <a:avLst/>
              <a:gdLst/>
              <a:ahLst/>
              <a:cxnLst/>
              <a:rect l="l" t="t" r="r" b="b"/>
              <a:pathLst>
                <a:path w="2180793" h="1499609">
                  <a:moveTo>
                    <a:pt x="0" y="0"/>
                  </a:moveTo>
                  <a:lnTo>
                    <a:pt x="2180793" y="0"/>
                  </a:lnTo>
                  <a:lnTo>
                    <a:pt x="2180793" y="1499609"/>
                  </a:lnTo>
                  <a:lnTo>
                    <a:pt x="0" y="1499609"/>
                  </a:lnTo>
                  <a:close/>
                </a:path>
              </a:pathLst>
            </a:custGeom>
            <a:blipFill>
              <a:blip r:embed="rId2"/>
              <a:stretch>
                <a:fillRect l="-1605" r="-1605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8847262" y="1162514"/>
            <a:ext cx="3450334" cy="4132906"/>
            <a:chOff x="0" y="0"/>
            <a:chExt cx="1375038" cy="16470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5038" cy="1647058"/>
            </a:xfrm>
            <a:custGeom>
              <a:avLst/>
              <a:gdLst/>
              <a:ahLst/>
              <a:cxnLst/>
              <a:rect l="l" t="t" r="r" b="b"/>
              <a:pathLst>
                <a:path w="1375038" h="1647058">
                  <a:moveTo>
                    <a:pt x="0" y="0"/>
                  </a:moveTo>
                  <a:lnTo>
                    <a:pt x="1375038" y="0"/>
                  </a:lnTo>
                  <a:lnTo>
                    <a:pt x="1375038" y="1647058"/>
                  </a:lnTo>
                  <a:lnTo>
                    <a:pt x="0" y="1647058"/>
                  </a:lnTo>
                  <a:close/>
                </a:path>
              </a:pathLst>
            </a:custGeom>
            <a:blipFill>
              <a:blip r:embed="rId3"/>
              <a:stretch>
                <a:fillRect t="-12652" b="-12652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6825407" y="5495384"/>
            <a:ext cx="5472190" cy="3762916"/>
            <a:chOff x="0" y="0"/>
            <a:chExt cx="2180793" cy="14996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80793" cy="1499609"/>
            </a:xfrm>
            <a:custGeom>
              <a:avLst/>
              <a:gdLst/>
              <a:ahLst/>
              <a:cxnLst/>
              <a:rect l="l" t="t" r="r" b="b"/>
              <a:pathLst>
                <a:path w="2180793" h="1499609">
                  <a:moveTo>
                    <a:pt x="0" y="0"/>
                  </a:moveTo>
                  <a:lnTo>
                    <a:pt x="2180793" y="0"/>
                  </a:lnTo>
                  <a:lnTo>
                    <a:pt x="2180793" y="1499609"/>
                  </a:lnTo>
                  <a:lnTo>
                    <a:pt x="0" y="1499609"/>
                  </a:lnTo>
                  <a:close/>
                </a:path>
              </a:pathLst>
            </a:custGeom>
            <a:blipFill>
              <a:blip r:embed="rId4"/>
              <a:stretch>
                <a:fillRect t="-17377" b="-100894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2622114" y="1028700"/>
            <a:ext cx="4729850" cy="8229600"/>
            <a:chOff x="0" y="0"/>
            <a:chExt cx="1683909" cy="29298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83909" cy="2929881"/>
            </a:xfrm>
            <a:custGeom>
              <a:avLst/>
              <a:gdLst/>
              <a:ahLst/>
              <a:cxnLst/>
              <a:rect l="l" t="t" r="r" b="b"/>
              <a:pathLst>
                <a:path w="1683909" h="2929881">
                  <a:moveTo>
                    <a:pt x="0" y="0"/>
                  </a:moveTo>
                  <a:lnTo>
                    <a:pt x="1683909" y="0"/>
                  </a:lnTo>
                  <a:lnTo>
                    <a:pt x="1683909" y="2929881"/>
                  </a:lnTo>
                  <a:lnTo>
                    <a:pt x="0" y="2929881"/>
                  </a:lnTo>
                  <a:close/>
                </a:path>
              </a:pathLst>
            </a:custGeom>
            <a:blipFill>
              <a:blip r:embed="rId5"/>
              <a:stretch>
                <a:fillRect l="-23220" r="-7274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 flipV="1">
            <a:off x="-333273" y="7845932"/>
            <a:ext cx="4746214" cy="2824736"/>
          </a:xfrm>
          <a:custGeom>
            <a:avLst/>
            <a:gdLst/>
            <a:ahLst/>
            <a:cxnLst/>
            <a:rect l="l" t="t" r="r" b="b"/>
            <a:pathLst>
              <a:path w="4746214" h="2824736">
                <a:moveTo>
                  <a:pt x="0" y="2824736"/>
                </a:moveTo>
                <a:lnTo>
                  <a:pt x="4746214" y="2824736"/>
                </a:lnTo>
                <a:lnTo>
                  <a:pt x="4746214" y="0"/>
                </a:lnTo>
                <a:lnTo>
                  <a:pt x="0" y="0"/>
                </a:lnTo>
                <a:lnTo>
                  <a:pt x="0" y="282473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3314407" y="-225313"/>
            <a:ext cx="5261054" cy="3131146"/>
          </a:xfrm>
          <a:custGeom>
            <a:avLst/>
            <a:gdLst/>
            <a:ahLst/>
            <a:cxnLst/>
            <a:rect l="l" t="t" r="r" b="b"/>
            <a:pathLst>
              <a:path w="5261054" h="3131146">
                <a:moveTo>
                  <a:pt x="5261054" y="0"/>
                </a:moveTo>
                <a:lnTo>
                  <a:pt x="0" y="0"/>
                </a:lnTo>
                <a:lnTo>
                  <a:pt x="0" y="3131146"/>
                </a:lnTo>
                <a:lnTo>
                  <a:pt x="5261054" y="3131146"/>
                </a:lnTo>
                <a:lnTo>
                  <a:pt x="526105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1143000"/>
            <a:ext cx="7333083" cy="3574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28"/>
              </a:lnSpc>
            </a:pPr>
            <a:r>
              <a:rPr lang="en-US" sz="13767">
                <a:solidFill>
                  <a:srgbClr val="015C39"/>
                </a:solidFill>
                <a:latin typeface="Childling"/>
                <a:ea typeface="Childling"/>
                <a:cs typeface="Childling"/>
                <a:sym typeface="Childling"/>
              </a:rPr>
              <a:t>СЕМЕЙНАЯ </a:t>
            </a:r>
          </a:p>
          <a:p>
            <a:pPr marL="0" lvl="0" indent="0" algn="l">
              <a:lnSpc>
                <a:spcPts val="12528"/>
              </a:lnSpc>
            </a:pPr>
            <a:r>
              <a:rPr lang="en-US" sz="13767">
                <a:solidFill>
                  <a:srgbClr val="015C39"/>
                </a:solidFill>
                <a:latin typeface="Childling"/>
                <a:ea typeface="Childling"/>
                <a:cs typeface="Childling"/>
                <a:sym typeface="Childling"/>
              </a:rPr>
              <a:t>ТРАДИЦИЯ</a:t>
            </a: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219200"/>
            <a:ext cx="15180449" cy="3390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702"/>
              </a:lnSpc>
              <a:spcBef>
                <a:spcPct val="0"/>
              </a:spcBef>
            </a:pPr>
            <a:r>
              <a:rPr lang="en-US" sz="13767">
                <a:solidFill>
                  <a:srgbClr val="015C39"/>
                </a:solidFill>
                <a:latin typeface="Childling"/>
                <a:ea typeface="Childling"/>
                <a:cs typeface="Childling"/>
                <a:sym typeface="Childling"/>
              </a:rPr>
              <a:t>ПЕРЕПЕЧИ - ВКУС НАШЕЙ СЕМЬИ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039834" y="4853428"/>
            <a:ext cx="6032019" cy="4977997"/>
            <a:chOff x="0" y="0"/>
            <a:chExt cx="1940060" cy="16010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40060" cy="1601058"/>
            </a:xfrm>
            <a:custGeom>
              <a:avLst/>
              <a:gdLst/>
              <a:ahLst/>
              <a:cxnLst/>
              <a:rect l="l" t="t" r="r" b="b"/>
              <a:pathLst>
                <a:path w="1940060" h="1601058">
                  <a:moveTo>
                    <a:pt x="0" y="0"/>
                  </a:moveTo>
                  <a:lnTo>
                    <a:pt x="1940060" y="0"/>
                  </a:lnTo>
                  <a:lnTo>
                    <a:pt x="1940060" y="1601058"/>
                  </a:lnTo>
                  <a:lnTo>
                    <a:pt x="0" y="1601058"/>
                  </a:lnTo>
                  <a:close/>
                </a:path>
              </a:pathLst>
            </a:custGeom>
            <a:blipFill>
              <a:blip r:embed="rId2"/>
              <a:stretch>
                <a:fillRect l="-11933" r="-11933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5" name="Freeform 5"/>
          <p:cNvSpPr/>
          <p:nvPr/>
        </p:nvSpPr>
        <p:spPr>
          <a:xfrm flipV="1">
            <a:off x="-333273" y="7845932"/>
            <a:ext cx="4746214" cy="2824736"/>
          </a:xfrm>
          <a:custGeom>
            <a:avLst/>
            <a:gdLst/>
            <a:ahLst/>
            <a:cxnLst/>
            <a:rect l="l" t="t" r="r" b="b"/>
            <a:pathLst>
              <a:path w="4746214" h="2824736">
                <a:moveTo>
                  <a:pt x="0" y="2824736"/>
                </a:moveTo>
                <a:lnTo>
                  <a:pt x="4746214" y="2824736"/>
                </a:lnTo>
                <a:lnTo>
                  <a:pt x="4746214" y="0"/>
                </a:lnTo>
                <a:lnTo>
                  <a:pt x="0" y="0"/>
                </a:lnTo>
                <a:lnTo>
                  <a:pt x="0" y="282473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389044" y="-225313"/>
            <a:ext cx="6186417" cy="3681882"/>
          </a:xfrm>
          <a:custGeom>
            <a:avLst/>
            <a:gdLst/>
            <a:ahLst/>
            <a:cxnLst/>
            <a:rect l="l" t="t" r="r" b="b"/>
            <a:pathLst>
              <a:path w="6186417" h="3681882">
                <a:moveTo>
                  <a:pt x="6186417" y="0"/>
                </a:moveTo>
                <a:lnTo>
                  <a:pt x="0" y="0"/>
                </a:lnTo>
                <a:lnTo>
                  <a:pt x="0" y="3681881"/>
                </a:lnTo>
                <a:lnTo>
                  <a:pt x="6186417" y="3681881"/>
                </a:lnTo>
                <a:lnTo>
                  <a:pt x="61864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808782" y="4853428"/>
            <a:ext cx="8649959" cy="4977997"/>
          </a:xfrm>
          <a:custGeom>
            <a:avLst/>
            <a:gdLst/>
            <a:ahLst/>
            <a:cxnLst/>
            <a:rect l="l" t="t" r="r" b="b"/>
            <a:pathLst>
              <a:path w="8649959" h="4977997">
                <a:moveTo>
                  <a:pt x="0" y="0"/>
                </a:moveTo>
                <a:lnTo>
                  <a:pt x="8649959" y="0"/>
                </a:lnTo>
                <a:lnTo>
                  <a:pt x="8649959" y="4977996"/>
                </a:lnTo>
                <a:lnTo>
                  <a:pt x="0" y="49779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8429" r="-622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229</Words>
  <Application>Microsoft Office PowerPoint</Application>
  <PresentationFormat>Произвольный</PresentationFormat>
  <Paragraphs>46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Childling</vt:lpstr>
      <vt:lpstr>Waffle Soft</vt:lpstr>
      <vt:lpstr>Open Sans</vt:lpstr>
      <vt:lpstr>Canva Sans</vt:lpstr>
      <vt:lpstr>Calibri</vt:lpstr>
      <vt:lpstr>Quattrocento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Национальное</dc:title>
  <cp:lastModifiedBy>User</cp:lastModifiedBy>
  <cp:revision>7</cp:revision>
  <dcterms:created xsi:type="dcterms:W3CDTF">2006-08-16T00:00:00Z</dcterms:created>
  <dcterms:modified xsi:type="dcterms:W3CDTF">2025-10-31T06:20:59Z</dcterms:modified>
  <dc:identifier>DAG3PRM6Ees</dc:identifier>
</cp:coreProperties>
</file>