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76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AFA90-A795-4B05-8520-12B8014B89A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611C0-3F79-4A74-ABBF-CB2B8EF572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793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AFA90-A795-4B05-8520-12B8014B89A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611C0-3F79-4A74-ABBF-CB2B8EF572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413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AFA90-A795-4B05-8520-12B8014B89A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611C0-3F79-4A74-ABBF-CB2B8EF572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443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AFA90-A795-4B05-8520-12B8014B89A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611C0-3F79-4A74-ABBF-CB2B8EF572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901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AFA90-A795-4B05-8520-12B8014B89A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611C0-3F79-4A74-ABBF-CB2B8EF572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381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AFA90-A795-4B05-8520-12B8014B89A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611C0-3F79-4A74-ABBF-CB2B8EF572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27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AFA90-A795-4B05-8520-12B8014B89A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611C0-3F79-4A74-ABBF-CB2B8EF572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208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AFA90-A795-4B05-8520-12B8014B89A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611C0-3F79-4A74-ABBF-CB2B8EF572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129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AFA90-A795-4B05-8520-12B8014B89A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611C0-3F79-4A74-ABBF-CB2B8EF572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78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AFA90-A795-4B05-8520-12B8014B89A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611C0-3F79-4A74-ABBF-CB2B8EF572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970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AFA90-A795-4B05-8520-12B8014B89A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611C0-3F79-4A74-ABBF-CB2B8EF572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595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9000">
              <a:schemeClr val="accent1">
                <a:lumMod val="45000"/>
                <a:lumOff val="55000"/>
              </a:schemeClr>
            </a:gs>
            <a:gs pos="97000">
              <a:schemeClr val="accent1">
                <a:lumMod val="30000"/>
                <a:lumOff val="70000"/>
              </a:schemeClr>
            </a:gs>
            <a:gs pos="69000">
              <a:srgbClr val="92D050"/>
            </a:gs>
            <a:gs pos="4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AFA90-A795-4B05-8520-12B8014B89A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0611C0-3F79-4A74-ABBF-CB2B8EF572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007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microsoft.com/office/2007/relationships/hdphoto" Target="../media/hdphoto1.wdp"/><Relationship Id="rId7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лако 8">
            <a:extLst>
              <a:ext uri="{FF2B5EF4-FFF2-40B4-BE49-F238E27FC236}">
                <a16:creationId xmlns:a16="http://schemas.microsoft.com/office/drawing/2014/main" id="{23F1A416-767A-4BC5-9CD8-8231D6FE7151}"/>
              </a:ext>
            </a:extLst>
          </p:cNvPr>
          <p:cNvSpPr/>
          <p:nvPr/>
        </p:nvSpPr>
        <p:spPr>
          <a:xfrm>
            <a:off x="6748973" y="396949"/>
            <a:ext cx="1547446" cy="1333927"/>
          </a:xfrm>
          <a:prstGeom prst="cloud">
            <a:avLst/>
          </a:prstGeom>
          <a:solidFill>
            <a:schemeClr val="bg1">
              <a:alpha val="51000"/>
            </a:schemeClr>
          </a:solidFill>
          <a:ln>
            <a:solidFill>
              <a:schemeClr val="accent1">
                <a:shade val="50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ECF958-0AC0-4D2B-B2DC-16E4B9E63C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7581" y="537076"/>
            <a:ext cx="7772400" cy="238760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Проект во второй младшей группе</a:t>
            </a:r>
            <a:br>
              <a:rPr lang="ru-RU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«Удивительный мир насекомых»</a:t>
            </a:r>
          </a:p>
        </p:txBody>
      </p:sp>
      <p:sp>
        <p:nvSpPr>
          <p:cNvPr id="8" name="Облако 7">
            <a:extLst>
              <a:ext uri="{FF2B5EF4-FFF2-40B4-BE49-F238E27FC236}">
                <a16:creationId xmlns:a16="http://schemas.microsoft.com/office/drawing/2014/main" id="{77B0C84C-B94A-408D-BED1-DAC851B8F47F}"/>
              </a:ext>
            </a:extLst>
          </p:cNvPr>
          <p:cNvSpPr/>
          <p:nvPr/>
        </p:nvSpPr>
        <p:spPr>
          <a:xfrm>
            <a:off x="1143000" y="2924676"/>
            <a:ext cx="3784209" cy="2879895"/>
          </a:xfrm>
          <a:prstGeom prst="cloud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5B3084-2758-4543-BA2A-6987A633A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50" b="90000" l="10000" r="94500">
                        <a14:foregroundMark x1="29700" y1="15200" x2="20250" y2="6150"/>
                        <a14:foregroundMark x1="32550" y1="18450" x2="20250" y2="6950"/>
                        <a14:foregroundMark x1="20250" y1="6950" x2="20250" y2="6950"/>
                        <a14:foregroundMark x1="76650" y1="26250" x2="81400" y2="29550"/>
                        <a14:foregroundMark x1="56550" y1="24600" x2="62880" y2="23519"/>
                        <a14:foregroundMark x1="71624" y1="26448" x2="72350" y2="26850"/>
                        <a14:foregroundMark x1="68650" y1="24800" x2="69557" y2="25302"/>
                        <a14:foregroundMark x1="88204" y1="47056" x2="89550" y2="51350"/>
                        <a14:foregroundMark x1="85100" y1="37150" x2="88203" y2="47053"/>
                        <a14:foregroundMark x1="89550" y1="51350" x2="89200" y2="52300"/>
                        <a14:foregroundMark x1="92450" y1="41050" x2="94500" y2="48350"/>
                        <a14:foregroundMark x1="94500" y1="48350" x2="92834" y2="52900"/>
                        <a14:backgroundMark x1="91650" y1="62350" x2="86700" y2="56700"/>
                        <a14:backgroundMark x1="86700" y1="56700" x2="86700" y2="56600"/>
                        <a14:backgroundMark x1="83450" y1="43900" x2="87550" y2="47600"/>
                        <a14:backgroundMark x1="85300" y1="43300" x2="85300" y2="45150"/>
                        <a14:backgroundMark x1="88950" y1="41050" x2="90000" y2="42650"/>
                        <a14:backgroundMark x1="85700" y1="42250" x2="85700" y2="43500"/>
                        <a14:backgroundMark x1="91850" y1="48800" x2="90000" y2="53550"/>
                        <a14:backgroundMark x1="93300" y1="52900" x2="93300" y2="52900"/>
                        <a14:backgroundMark x1="92450" y1="52700" x2="92450" y2="52700"/>
                        <a14:backgroundMark x1="91850" y1="51700" x2="92850" y2="53350"/>
                        <a14:backgroundMark x1="27250" y1="73650" x2="25400" y2="75500"/>
                        <a14:backgroundMark x1="22900" y1="69950" x2="21700" y2="71200"/>
                        <a14:backgroundMark x1="63550" y1="21150" x2="63750" y2="21550"/>
                        <a14:backgroundMark x1="64750" y1="23800" x2="64750" y2="23800"/>
                        <a14:backgroundMark x1="66800" y1="25450" x2="68050" y2="25450"/>
                        <a14:backgroundMark x1="65200" y1="24600" x2="70100" y2="23600"/>
                        <a14:backgroundMark x1="62900" y1="22550" x2="65200" y2="24000"/>
                        <a14:backgroundMark x1="67650" y1="25850" x2="68050" y2="25850"/>
                        <a14:backgroundMark x1="66400" y1="24000" x2="66200" y2="24400"/>
                        <a14:backgroundMark x1="69900" y1="25050" x2="71350" y2="2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8" y="3798277"/>
            <a:ext cx="2919046" cy="2919046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C8CEF7-6F25-4F54-96DB-8A3B757DF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06571" y="4148809"/>
            <a:ext cx="3921371" cy="165576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Подготовили воспитатели</a:t>
            </a:r>
          </a:p>
          <a:p>
            <a:pPr algn="l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группы «Цыпленок»:</a:t>
            </a:r>
          </a:p>
          <a:p>
            <a:pPr algn="l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Катречко А.Н.</a:t>
            </a:r>
          </a:p>
          <a:p>
            <a:pPr algn="l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Шарипова Н.В.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FB57DF-6BC0-4355-892E-AC1105D53C66}"/>
              </a:ext>
            </a:extLst>
          </p:cNvPr>
          <p:cNvSpPr txBox="1"/>
          <p:nvPr/>
        </p:nvSpPr>
        <p:spPr>
          <a:xfrm>
            <a:off x="1818024" y="6439431"/>
            <a:ext cx="6218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МАДОУ «Детский сад № 11»,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г.Верхняя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Пышма, 2025</a:t>
            </a:r>
          </a:p>
        </p:txBody>
      </p:sp>
    </p:spTree>
    <p:extLst>
      <p:ext uri="{BB962C8B-B14F-4D97-AF65-F5344CB8AC3E}">
        <p14:creationId xmlns:p14="http://schemas.microsoft.com/office/powerpoint/2010/main" val="2295237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лако 8">
            <a:extLst>
              <a:ext uri="{FF2B5EF4-FFF2-40B4-BE49-F238E27FC236}">
                <a16:creationId xmlns:a16="http://schemas.microsoft.com/office/drawing/2014/main" id="{23F1A416-767A-4BC5-9CD8-8231D6FE7151}"/>
              </a:ext>
            </a:extLst>
          </p:cNvPr>
          <p:cNvSpPr/>
          <p:nvPr/>
        </p:nvSpPr>
        <p:spPr>
          <a:xfrm>
            <a:off x="6748973" y="396949"/>
            <a:ext cx="1547446" cy="1333927"/>
          </a:xfrm>
          <a:prstGeom prst="cloud">
            <a:avLst/>
          </a:prstGeom>
          <a:solidFill>
            <a:schemeClr val="bg1">
              <a:alpha val="51000"/>
            </a:schemeClr>
          </a:solidFill>
          <a:ln>
            <a:solidFill>
              <a:schemeClr val="accent1">
                <a:shade val="50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>
            <a:extLst>
              <a:ext uri="{FF2B5EF4-FFF2-40B4-BE49-F238E27FC236}">
                <a16:creationId xmlns:a16="http://schemas.microsoft.com/office/drawing/2014/main" id="{77B0C84C-B94A-408D-BED1-DAC851B8F47F}"/>
              </a:ext>
            </a:extLst>
          </p:cNvPr>
          <p:cNvSpPr/>
          <p:nvPr/>
        </p:nvSpPr>
        <p:spPr>
          <a:xfrm>
            <a:off x="1143000" y="2924676"/>
            <a:ext cx="3784209" cy="2879895"/>
          </a:xfrm>
          <a:prstGeom prst="cloud">
            <a:avLst/>
          </a:prstGeom>
          <a:solidFill>
            <a:schemeClr val="bg1">
              <a:alpha val="27000"/>
            </a:schemeClr>
          </a:solidFill>
          <a:ln>
            <a:solidFill>
              <a:schemeClr val="accent1">
                <a:shade val="50000"/>
                <a:alpha val="6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5B3084-2758-4543-BA2A-6987A633A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50" b="90000" l="10000" r="94500">
                        <a14:foregroundMark x1="29700" y1="15200" x2="20250" y2="6150"/>
                        <a14:foregroundMark x1="32550" y1="18450" x2="20250" y2="6950"/>
                        <a14:foregroundMark x1="20250" y1="6950" x2="20250" y2="6950"/>
                        <a14:foregroundMark x1="76650" y1="26250" x2="81400" y2="29550"/>
                        <a14:foregroundMark x1="56550" y1="24600" x2="62880" y2="23519"/>
                        <a14:foregroundMark x1="71624" y1="26448" x2="72350" y2="26850"/>
                        <a14:foregroundMark x1="68650" y1="24800" x2="69557" y2="25302"/>
                        <a14:foregroundMark x1="88204" y1="47056" x2="89550" y2="51350"/>
                        <a14:foregroundMark x1="85100" y1="37150" x2="88203" y2="47053"/>
                        <a14:foregroundMark x1="89550" y1="51350" x2="89200" y2="52300"/>
                        <a14:foregroundMark x1="92450" y1="41050" x2="94500" y2="48350"/>
                        <a14:foregroundMark x1="94500" y1="48350" x2="92834" y2="52900"/>
                        <a14:backgroundMark x1="91650" y1="62350" x2="86700" y2="56700"/>
                        <a14:backgroundMark x1="86700" y1="56700" x2="86700" y2="56600"/>
                        <a14:backgroundMark x1="83450" y1="43900" x2="87550" y2="47600"/>
                        <a14:backgroundMark x1="85300" y1="43300" x2="85300" y2="45150"/>
                        <a14:backgroundMark x1="88950" y1="41050" x2="90000" y2="42650"/>
                        <a14:backgroundMark x1="85700" y1="42250" x2="85700" y2="43500"/>
                        <a14:backgroundMark x1="91850" y1="48800" x2="90000" y2="53550"/>
                        <a14:backgroundMark x1="93300" y1="52900" x2="93300" y2="52900"/>
                        <a14:backgroundMark x1="92450" y1="52700" x2="92450" y2="52700"/>
                        <a14:backgroundMark x1="91850" y1="51700" x2="92850" y2="53350"/>
                        <a14:backgroundMark x1="27250" y1="73650" x2="25400" y2="75500"/>
                        <a14:backgroundMark x1="22900" y1="69950" x2="21700" y2="71200"/>
                        <a14:backgroundMark x1="63550" y1="21150" x2="63750" y2="21550"/>
                        <a14:backgroundMark x1="64750" y1="23800" x2="64750" y2="23800"/>
                        <a14:backgroundMark x1="66800" y1="25450" x2="68050" y2="25450"/>
                        <a14:backgroundMark x1="65200" y1="24600" x2="70100" y2="23600"/>
                        <a14:backgroundMark x1="62900" y1="22550" x2="65200" y2="24000"/>
                        <a14:backgroundMark x1="67650" y1="25850" x2="68050" y2="25850"/>
                        <a14:backgroundMark x1="66400" y1="24000" x2="66200" y2="24400"/>
                        <a14:backgroundMark x1="69900" y1="25050" x2="71350" y2="2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8" y="5317587"/>
            <a:ext cx="1399735" cy="1399735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C8CEF7-6F25-4F54-96DB-8A3B757DF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7581" y="396949"/>
            <a:ext cx="7733711" cy="42038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Основной этап</a:t>
            </a: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70000"/>
              </a:lnSpc>
              <a:spcBef>
                <a:spcPts val="1200"/>
              </a:spcBef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20B510-1A5F-4650-A620-C76245B641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760" y="1053429"/>
            <a:ext cx="5344898" cy="534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62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лако 8">
            <a:extLst>
              <a:ext uri="{FF2B5EF4-FFF2-40B4-BE49-F238E27FC236}">
                <a16:creationId xmlns:a16="http://schemas.microsoft.com/office/drawing/2014/main" id="{23F1A416-767A-4BC5-9CD8-8231D6FE7151}"/>
              </a:ext>
            </a:extLst>
          </p:cNvPr>
          <p:cNvSpPr/>
          <p:nvPr/>
        </p:nvSpPr>
        <p:spPr>
          <a:xfrm>
            <a:off x="6748973" y="396949"/>
            <a:ext cx="1547446" cy="1333927"/>
          </a:xfrm>
          <a:prstGeom prst="cloud">
            <a:avLst/>
          </a:prstGeom>
          <a:solidFill>
            <a:schemeClr val="bg1">
              <a:alpha val="51000"/>
            </a:schemeClr>
          </a:solidFill>
          <a:ln>
            <a:solidFill>
              <a:schemeClr val="accent1">
                <a:shade val="50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>
            <a:extLst>
              <a:ext uri="{FF2B5EF4-FFF2-40B4-BE49-F238E27FC236}">
                <a16:creationId xmlns:a16="http://schemas.microsoft.com/office/drawing/2014/main" id="{77B0C84C-B94A-408D-BED1-DAC851B8F47F}"/>
              </a:ext>
            </a:extLst>
          </p:cNvPr>
          <p:cNvSpPr/>
          <p:nvPr/>
        </p:nvSpPr>
        <p:spPr>
          <a:xfrm>
            <a:off x="1143000" y="2924676"/>
            <a:ext cx="3784209" cy="2879895"/>
          </a:xfrm>
          <a:prstGeom prst="cloud">
            <a:avLst/>
          </a:prstGeom>
          <a:solidFill>
            <a:schemeClr val="bg1">
              <a:alpha val="27000"/>
            </a:schemeClr>
          </a:solidFill>
          <a:ln>
            <a:solidFill>
              <a:schemeClr val="accent1">
                <a:shade val="50000"/>
                <a:alpha val="6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5B3084-2758-4543-BA2A-6987A633A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50" b="90000" l="10000" r="94500">
                        <a14:foregroundMark x1="29700" y1="15200" x2="20250" y2="6150"/>
                        <a14:foregroundMark x1="32550" y1="18450" x2="20250" y2="6950"/>
                        <a14:foregroundMark x1="20250" y1="6950" x2="20250" y2="6950"/>
                        <a14:foregroundMark x1="76650" y1="26250" x2="81400" y2="29550"/>
                        <a14:foregroundMark x1="56550" y1="24600" x2="62880" y2="23519"/>
                        <a14:foregroundMark x1="71624" y1="26448" x2="72350" y2="26850"/>
                        <a14:foregroundMark x1="68650" y1="24800" x2="69557" y2="25302"/>
                        <a14:foregroundMark x1="88204" y1="47056" x2="89550" y2="51350"/>
                        <a14:foregroundMark x1="85100" y1="37150" x2="88203" y2="47053"/>
                        <a14:foregroundMark x1="89550" y1="51350" x2="89200" y2="52300"/>
                        <a14:foregroundMark x1="92450" y1="41050" x2="94500" y2="48350"/>
                        <a14:foregroundMark x1="94500" y1="48350" x2="92834" y2="52900"/>
                        <a14:backgroundMark x1="91650" y1="62350" x2="86700" y2="56700"/>
                        <a14:backgroundMark x1="86700" y1="56700" x2="86700" y2="56600"/>
                        <a14:backgroundMark x1="83450" y1="43900" x2="87550" y2="47600"/>
                        <a14:backgroundMark x1="85300" y1="43300" x2="85300" y2="45150"/>
                        <a14:backgroundMark x1="88950" y1="41050" x2="90000" y2="42650"/>
                        <a14:backgroundMark x1="85700" y1="42250" x2="85700" y2="43500"/>
                        <a14:backgroundMark x1="91850" y1="48800" x2="90000" y2="53550"/>
                        <a14:backgroundMark x1="93300" y1="52900" x2="93300" y2="52900"/>
                        <a14:backgroundMark x1="92450" y1="52700" x2="92450" y2="52700"/>
                        <a14:backgroundMark x1="91850" y1="51700" x2="92850" y2="53350"/>
                        <a14:backgroundMark x1="27250" y1="73650" x2="25400" y2="75500"/>
                        <a14:backgroundMark x1="22900" y1="69950" x2="21700" y2="71200"/>
                        <a14:backgroundMark x1="63550" y1="21150" x2="63750" y2="21550"/>
                        <a14:backgroundMark x1="64750" y1="23800" x2="64750" y2="23800"/>
                        <a14:backgroundMark x1="66800" y1="25450" x2="68050" y2="25450"/>
                        <a14:backgroundMark x1="65200" y1="24600" x2="70100" y2="23600"/>
                        <a14:backgroundMark x1="62900" y1="22550" x2="65200" y2="24000"/>
                        <a14:backgroundMark x1="67650" y1="25850" x2="68050" y2="25850"/>
                        <a14:backgroundMark x1="66400" y1="24000" x2="66200" y2="24400"/>
                        <a14:backgroundMark x1="69900" y1="25050" x2="71350" y2="2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8" y="5317587"/>
            <a:ext cx="1399735" cy="1399735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C8CEF7-6F25-4F54-96DB-8A3B757DF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7581" y="396949"/>
            <a:ext cx="7733711" cy="42038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Основной этап</a:t>
            </a: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70000"/>
              </a:lnSpc>
              <a:spcBef>
                <a:spcPts val="1200"/>
              </a:spcBef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822438-F7A3-4B1B-9567-9F9939F1A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21" y="817332"/>
            <a:ext cx="5771264" cy="577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664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лако 8">
            <a:extLst>
              <a:ext uri="{FF2B5EF4-FFF2-40B4-BE49-F238E27FC236}">
                <a16:creationId xmlns:a16="http://schemas.microsoft.com/office/drawing/2014/main" id="{23F1A416-767A-4BC5-9CD8-8231D6FE7151}"/>
              </a:ext>
            </a:extLst>
          </p:cNvPr>
          <p:cNvSpPr/>
          <p:nvPr/>
        </p:nvSpPr>
        <p:spPr>
          <a:xfrm>
            <a:off x="6748973" y="396949"/>
            <a:ext cx="1547446" cy="1333927"/>
          </a:xfrm>
          <a:prstGeom prst="cloud">
            <a:avLst/>
          </a:prstGeom>
          <a:solidFill>
            <a:schemeClr val="bg1">
              <a:alpha val="51000"/>
            </a:schemeClr>
          </a:solidFill>
          <a:ln>
            <a:solidFill>
              <a:schemeClr val="accent1">
                <a:shade val="50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>
            <a:extLst>
              <a:ext uri="{FF2B5EF4-FFF2-40B4-BE49-F238E27FC236}">
                <a16:creationId xmlns:a16="http://schemas.microsoft.com/office/drawing/2014/main" id="{77B0C84C-B94A-408D-BED1-DAC851B8F47F}"/>
              </a:ext>
            </a:extLst>
          </p:cNvPr>
          <p:cNvSpPr/>
          <p:nvPr/>
        </p:nvSpPr>
        <p:spPr>
          <a:xfrm>
            <a:off x="1143000" y="2924676"/>
            <a:ext cx="3784209" cy="2879895"/>
          </a:xfrm>
          <a:prstGeom prst="cloud">
            <a:avLst/>
          </a:prstGeom>
          <a:solidFill>
            <a:schemeClr val="bg1">
              <a:alpha val="27000"/>
            </a:schemeClr>
          </a:solidFill>
          <a:ln>
            <a:solidFill>
              <a:schemeClr val="accent1">
                <a:shade val="50000"/>
                <a:alpha val="6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5B3084-2758-4543-BA2A-6987A633A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50" b="90000" l="10000" r="94500">
                        <a14:foregroundMark x1="29700" y1="15200" x2="20250" y2="6150"/>
                        <a14:foregroundMark x1="32550" y1="18450" x2="20250" y2="6950"/>
                        <a14:foregroundMark x1="20250" y1="6950" x2="20250" y2="6950"/>
                        <a14:foregroundMark x1="76650" y1="26250" x2="81400" y2="29550"/>
                        <a14:foregroundMark x1="56550" y1="24600" x2="62880" y2="23519"/>
                        <a14:foregroundMark x1="71624" y1="26448" x2="72350" y2="26850"/>
                        <a14:foregroundMark x1="68650" y1="24800" x2="69557" y2="25302"/>
                        <a14:foregroundMark x1="88204" y1="47056" x2="89550" y2="51350"/>
                        <a14:foregroundMark x1="85100" y1="37150" x2="88203" y2="47053"/>
                        <a14:foregroundMark x1="89550" y1="51350" x2="89200" y2="52300"/>
                        <a14:foregroundMark x1="92450" y1="41050" x2="94500" y2="48350"/>
                        <a14:foregroundMark x1="94500" y1="48350" x2="92834" y2="52900"/>
                        <a14:backgroundMark x1="91650" y1="62350" x2="86700" y2="56700"/>
                        <a14:backgroundMark x1="86700" y1="56700" x2="86700" y2="56600"/>
                        <a14:backgroundMark x1="83450" y1="43900" x2="87550" y2="47600"/>
                        <a14:backgroundMark x1="85300" y1="43300" x2="85300" y2="45150"/>
                        <a14:backgroundMark x1="88950" y1="41050" x2="90000" y2="42650"/>
                        <a14:backgroundMark x1="85700" y1="42250" x2="85700" y2="43500"/>
                        <a14:backgroundMark x1="91850" y1="48800" x2="90000" y2="53550"/>
                        <a14:backgroundMark x1="93300" y1="52900" x2="93300" y2="52900"/>
                        <a14:backgroundMark x1="92450" y1="52700" x2="92450" y2="52700"/>
                        <a14:backgroundMark x1="91850" y1="51700" x2="92850" y2="53350"/>
                        <a14:backgroundMark x1="27250" y1="73650" x2="25400" y2="75500"/>
                        <a14:backgroundMark x1="22900" y1="69950" x2="21700" y2="71200"/>
                        <a14:backgroundMark x1="63550" y1="21150" x2="63750" y2="21550"/>
                        <a14:backgroundMark x1="64750" y1="23800" x2="64750" y2="23800"/>
                        <a14:backgroundMark x1="66800" y1="25450" x2="68050" y2="25450"/>
                        <a14:backgroundMark x1="65200" y1="24600" x2="70100" y2="23600"/>
                        <a14:backgroundMark x1="62900" y1="22550" x2="65200" y2="24000"/>
                        <a14:backgroundMark x1="67650" y1="25850" x2="68050" y2="25850"/>
                        <a14:backgroundMark x1="66400" y1="24000" x2="66200" y2="24400"/>
                        <a14:backgroundMark x1="69900" y1="25050" x2="71350" y2="2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8" y="5317587"/>
            <a:ext cx="1399735" cy="1399735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C8CEF7-6F25-4F54-96DB-8A3B757DF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7581" y="396949"/>
            <a:ext cx="7733711" cy="42038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Основной этап</a:t>
            </a: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70000"/>
              </a:lnSpc>
              <a:spcBef>
                <a:spcPts val="1200"/>
              </a:spcBef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2112D0-E3BE-4D41-B9F5-CB854F52FF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577" y="817332"/>
            <a:ext cx="5890846" cy="589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739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лако 8">
            <a:extLst>
              <a:ext uri="{FF2B5EF4-FFF2-40B4-BE49-F238E27FC236}">
                <a16:creationId xmlns:a16="http://schemas.microsoft.com/office/drawing/2014/main" id="{23F1A416-767A-4BC5-9CD8-8231D6FE7151}"/>
              </a:ext>
            </a:extLst>
          </p:cNvPr>
          <p:cNvSpPr/>
          <p:nvPr/>
        </p:nvSpPr>
        <p:spPr>
          <a:xfrm>
            <a:off x="6748973" y="396949"/>
            <a:ext cx="1547446" cy="1333927"/>
          </a:xfrm>
          <a:prstGeom prst="cloud">
            <a:avLst/>
          </a:prstGeom>
          <a:solidFill>
            <a:schemeClr val="bg1">
              <a:alpha val="51000"/>
            </a:schemeClr>
          </a:solidFill>
          <a:ln>
            <a:solidFill>
              <a:schemeClr val="accent1">
                <a:shade val="50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>
            <a:extLst>
              <a:ext uri="{FF2B5EF4-FFF2-40B4-BE49-F238E27FC236}">
                <a16:creationId xmlns:a16="http://schemas.microsoft.com/office/drawing/2014/main" id="{77B0C84C-B94A-408D-BED1-DAC851B8F47F}"/>
              </a:ext>
            </a:extLst>
          </p:cNvPr>
          <p:cNvSpPr/>
          <p:nvPr/>
        </p:nvSpPr>
        <p:spPr>
          <a:xfrm>
            <a:off x="1143000" y="2924676"/>
            <a:ext cx="3784209" cy="2879895"/>
          </a:xfrm>
          <a:prstGeom prst="cloud">
            <a:avLst/>
          </a:prstGeom>
          <a:solidFill>
            <a:schemeClr val="bg1">
              <a:alpha val="27000"/>
            </a:schemeClr>
          </a:solidFill>
          <a:ln>
            <a:solidFill>
              <a:schemeClr val="accent1">
                <a:shade val="50000"/>
                <a:alpha val="6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5B3084-2758-4543-BA2A-6987A633A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50" b="90000" l="10000" r="94500">
                        <a14:foregroundMark x1="29700" y1="15200" x2="20250" y2="6150"/>
                        <a14:foregroundMark x1="32550" y1="18450" x2="20250" y2="6950"/>
                        <a14:foregroundMark x1="20250" y1="6950" x2="20250" y2="6950"/>
                        <a14:foregroundMark x1="76650" y1="26250" x2="81400" y2="29550"/>
                        <a14:foregroundMark x1="56550" y1="24600" x2="62880" y2="23519"/>
                        <a14:foregroundMark x1="71624" y1="26448" x2="72350" y2="26850"/>
                        <a14:foregroundMark x1="68650" y1="24800" x2="69557" y2="25302"/>
                        <a14:foregroundMark x1="88204" y1="47056" x2="89550" y2="51350"/>
                        <a14:foregroundMark x1="85100" y1="37150" x2="88203" y2="47053"/>
                        <a14:foregroundMark x1="89550" y1="51350" x2="89200" y2="52300"/>
                        <a14:foregroundMark x1="92450" y1="41050" x2="94500" y2="48350"/>
                        <a14:foregroundMark x1="94500" y1="48350" x2="92834" y2="52900"/>
                        <a14:backgroundMark x1="91650" y1="62350" x2="86700" y2="56700"/>
                        <a14:backgroundMark x1="86700" y1="56700" x2="86700" y2="56600"/>
                        <a14:backgroundMark x1="83450" y1="43900" x2="87550" y2="47600"/>
                        <a14:backgroundMark x1="85300" y1="43300" x2="85300" y2="45150"/>
                        <a14:backgroundMark x1="88950" y1="41050" x2="90000" y2="42650"/>
                        <a14:backgroundMark x1="85700" y1="42250" x2="85700" y2="43500"/>
                        <a14:backgroundMark x1="91850" y1="48800" x2="90000" y2="53550"/>
                        <a14:backgroundMark x1="93300" y1="52900" x2="93300" y2="52900"/>
                        <a14:backgroundMark x1="92450" y1="52700" x2="92450" y2="52700"/>
                        <a14:backgroundMark x1="91850" y1="51700" x2="92850" y2="53350"/>
                        <a14:backgroundMark x1="27250" y1="73650" x2="25400" y2="75500"/>
                        <a14:backgroundMark x1="22900" y1="69950" x2="21700" y2="71200"/>
                        <a14:backgroundMark x1="63550" y1="21150" x2="63750" y2="21550"/>
                        <a14:backgroundMark x1="64750" y1="23800" x2="64750" y2="23800"/>
                        <a14:backgroundMark x1="66800" y1="25450" x2="68050" y2="25450"/>
                        <a14:backgroundMark x1="65200" y1="24600" x2="70100" y2="23600"/>
                        <a14:backgroundMark x1="62900" y1="22550" x2="65200" y2="24000"/>
                        <a14:backgroundMark x1="67650" y1="25850" x2="68050" y2="25850"/>
                        <a14:backgroundMark x1="66400" y1="24000" x2="66200" y2="24400"/>
                        <a14:backgroundMark x1="69900" y1="25050" x2="71350" y2="2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8" y="5317587"/>
            <a:ext cx="1399735" cy="1399735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C8CEF7-6F25-4F54-96DB-8A3B757DF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7581" y="396949"/>
            <a:ext cx="7733711" cy="42038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Основной этап</a:t>
            </a: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70000"/>
              </a:lnSpc>
              <a:spcBef>
                <a:spcPts val="1200"/>
              </a:spcBef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33E834-CD02-4B8C-8FA4-8AF67332AC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38" y="1215950"/>
            <a:ext cx="3983468" cy="39834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ED2283-DE07-4632-ADB7-24EA4EB5F5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052" y="2129494"/>
            <a:ext cx="4587828" cy="458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243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лако 8">
            <a:extLst>
              <a:ext uri="{FF2B5EF4-FFF2-40B4-BE49-F238E27FC236}">
                <a16:creationId xmlns:a16="http://schemas.microsoft.com/office/drawing/2014/main" id="{23F1A416-767A-4BC5-9CD8-8231D6FE7151}"/>
              </a:ext>
            </a:extLst>
          </p:cNvPr>
          <p:cNvSpPr/>
          <p:nvPr/>
        </p:nvSpPr>
        <p:spPr>
          <a:xfrm>
            <a:off x="6748973" y="396949"/>
            <a:ext cx="1547446" cy="1333927"/>
          </a:xfrm>
          <a:prstGeom prst="cloud">
            <a:avLst/>
          </a:prstGeom>
          <a:solidFill>
            <a:schemeClr val="bg1">
              <a:alpha val="51000"/>
            </a:schemeClr>
          </a:solidFill>
          <a:ln>
            <a:solidFill>
              <a:schemeClr val="accent1">
                <a:shade val="50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>
            <a:extLst>
              <a:ext uri="{FF2B5EF4-FFF2-40B4-BE49-F238E27FC236}">
                <a16:creationId xmlns:a16="http://schemas.microsoft.com/office/drawing/2014/main" id="{77B0C84C-B94A-408D-BED1-DAC851B8F47F}"/>
              </a:ext>
            </a:extLst>
          </p:cNvPr>
          <p:cNvSpPr/>
          <p:nvPr/>
        </p:nvSpPr>
        <p:spPr>
          <a:xfrm>
            <a:off x="1143000" y="2924676"/>
            <a:ext cx="3784209" cy="2879895"/>
          </a:xfrm>
          <a:prstGeom prst="cloud">
            <a:avLst/>
          </a:prstGeom>
          <a:solidFill>
            <a:schemeClr val="bg1">
              <a:alpha val="27000"/>
            </a:schemeClr>
          </a:solidFill>
          <a:ln>
            <a:solidFill>
              <a:schemeClr val="accent1">
                <a:shade val="50000"/>
                <a:alpha val="6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5B3084-2758-4543-BA2A-6987A633A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50" b="90000" l="10000" r="94500">
                        <a14:foregroundMark x1="29700" y1="15200" x2="20250" y2="6150"/>
                        <a14:foregroundMark x1="32550" y1="18450" x2="20250" y2="6950"/>
                        <a14:foregroundMark x1="20250" y1="6950" x2="20250" y2="6950"/>
                        <a14:foregroundMark x1="76650" y1="26250" x2="81400" y2="29550"/>
                        <a14:foregroundMark x1="56550" y1="24600" x2="62880" y2="23519"/>
                        <a14:foregroundMark x1="71624" y1="26448" x2="72350" y2="26850"/>
                        <a14:foregroundMark x1="68650" y1="24800" x2="69557" y2="25302"/>
                        <a14:foregroundMark x1="88204" y1="47056" x2="89550" y2="51350"/>
                        <a14:foregroundMark x1="85100" y1="37150" x2="88203" y2="47053"/>
                        <a14:foregroundMark x1="89550" y1="51350" x2="89200" y2="52300"/>
                        <a14:foregroundMark x1="92450" y1="41050" x2="94500" y2="48350"/>
                        <a14:foregroundMark x1="94500" y1="48350" x2="92834" y2="52900"/>
                        <a14:backgroundMark x1="91650" y1="62350" x2="86700" y2="56700"/>
                        <a14:backgroundMark x1="86700" y1="56700" x2="86700" y2="56600"/>
                        <a14:backgroundMark x1="83450" y1="43900" x2="87550" y2="47600"/>
                        <a14:backgroundMark x1="85300" y1="43300" x2="85300" y2="45150"/>
                        <a14:backgroundMark x1="88950" y1="41050" x2="90000" y2="42650"/>
                        <a14:backgroundMark x1="85700" y1="42250" x2="85700" y2="43500"/>
                        <a14:backgroundMark x1="91850" y1="48800" x2="90000" y2="53550"/>
                        <a14:backgroundMark x1="93300" y1="52900" x2="93300" y2="52900"/>
                        <a14:backgroundMark x1="92450" y1="52700" x2="92450" y2="52700"/>
                        <a14:backgroundMark x1="91850" y1="51700" x2="92850" y2="53350"/>
                        <a14:backgroundMark x1="27250" y1="73650" x2="25400" y2="75500"/>
                        <a14:backgroundMark x1="22900" y1="69950" x2="21700" y2="71200"/>
                        <a14:backgroundMark x1="63550" y1="21150" x2="63750" y2="21550"/>
                        <a14:backgroundMark x1="64750" y1="23800" x2="64750" y2="23800"/>
                        <a14:backgroundMark x1="66800" y1="25450" x2="68050" y2="25450"/>
                        <a14:backgroundMark x1="65200" y1="24600" x2="70100" y2="23600"/>
                        <a14:backgroundMark x1="62900" y1="22550" x2="65200" y2="24000"/>
                        <a14:backgroundMark x1="67650" y1="25850" x2="68050" y2="25850"/>
                        <a14:backgroundMark x1="66400" y1="24000" x2="66200" y2="24400"/>
                        <a14:backgroundMark x1="69900" y1="25050" x2="71350" y2="2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8" y="5317587"/>
            <a:ext cx="1399735" cy="1399735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C8CEF7-6F25-4F54-96DB-8A3B757DF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7581" y="396949"/>
            <a:ext cx="7733711" cy="42038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Основной этап</a:t>
            </a: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70000"/>
              </a:lnSpc>
              <a:spcBef>
                <a:spcPts val="1200"/>
              </a:spcBef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15D46C-3EC8-49EF-A1C3-01347368B9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00" y="1839854"/>
            <a:ext cx="4577973" cy="457797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88B2B9B-5E06-4353-B267-51D936D99B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26" y="817332"/>
            <a:ext cx="4005775" cy="400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623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лако 8">
            <a:extLst>
              <a:ext uri="{FF2B5EF4-FFF2-40B4-BE49-F238E27FC236}">
                <a16:creationId xmlns:a16="http://schemas.microsoft.com/office/drawing/2014/main" id="{23F1A416-767A-4BC5-9CD8-8231D6FE7151}"/>
              </a:ext>
            </a:extLst>
          </p:cNvPr>
          <p:cNvSpPr/>
          <p:nvPr/>
        </p:nvSpPr>
        <p:spPr>
          <a:xfrm>
            <a:off x="6748973" y="396949"/>
            <a:ext cx="1547446" cy="1333927"/>
          </a:xfrm>
          <a:prstGeom prst="cloud">
            <a:avLst/>
          </a:prstGeom>
          <a:solidFill>
            <a:schemeClr val="bg1">
              <a:alpha val="51000"/>
            </a:schemeClr>
          </a:solidFill>
          <a:ln>
            <a:solidFill>
              <a:schemeClr val="accent1">
                <a:shade val="50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C8CEF7-6F25-4F54-96DB-8A3B757DF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7581" y="396949"/>
            <a:ext cx="7733711" cy="72568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Продукт проекта: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Альбом фотографий «Насекомые на нашем участке»</a:t>
            </a: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70000"/>
              </a:lnSpc>
              <a:spcBef>
                <a:spcPts val="1200"/>
              </a:spcBef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5B3084-2758-4543-BA2A-6987A633A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50" b="90000" l="10000" r="94500">
                        <a14:foregroundMark x1="29700" y1="15200" x2="20250" y2="6150"/>
                        <a14:foregroundMark x1="32550" y1="18450" x2="20250" y2="6950"/>
                        <a14:foregroundMark x1="20250" y1="6950" x2="20250" y2="6950"/>
                        <a14:foregroundMark x1="76650" y1="26250" x2="81400" y2="29550"/>
                        <a14:foregroundMark x1="56550" y1="24600" x2="62880" y2="23519"/>
                        <a14:foregroundMark x1="71624" y1="26448" x2="72350" y2="26850"/>
                        <a14:foregroundMark x1="68650" y1="24800" x2="69557" y2="25302"/>
                        <a14:foregroundMark x1="88204" y1="47056" x2="89550" y2="51350"/>
                        <a14:foregroundMark x1="85100" y1="37150" x2="88203" y2="47053"/>
                        <a14:foregroundMark x1="89550" y1="51350" x2="89200" y2="52300"/>
                        <a14:foregroundMark x1="92450" y1="41050" x2="94500" y2="48350"/>
                        <a14:foregroundMark x1="94500" y1="48350" x2="92834" y2="52900"/>
                        <a14:backgroundMark x1="91650" y1="62350" x2="86700" y2="56700"/>
                        <a14:backgroundMark x1="86700" y1="56700" x2="86700" y2="56600"/>
                        <a14:backgroundMark x1="83450" y1="43900" x2="87550" y2="47600"/>
                        <a14:backgroundMark x1="85300" y1="43300" x2="85300" y2="45150"/>
                        <a14:backgroundMark x1="88950" y1="41050" x2="90000" y2="42650"/>
                        <a14:backgroundMark x1="85700" y1="42250" x2="85700" y2="43500"/>
                        <a14:backgroundMark x1="91850" y1="48800" x2="90000" y2="53550"/>
                        <a14:backgroundMark x1="93300" y1="52900" x2="93300" y2="52900"/>
                        <a14:backgroundMark x1="92450" y1="52700" x2="92450" y2="52700"/>
                        <a14:backgroundMark x1="91850" y1="51700" x2="92850" y2="53350"/>
                        <a14:backgroundMark x1="27250" y1="73650" x2="25400" y2="75500"/>
                        <a14:backgroundMark x1="22900" y1="69950" x2="21700" y2="71200"/>
                        <a14:backgroundMark x1="63550" y1="21150" x2="63750" y2="21550"/>
                        <a14:backgroundMark x1="64750" y1="23800" x2="64750" y2="23800"/>
                        <a14:backgroundMark x1="66800" y1="25450" x2="68050" y2="25450"/>
                        <a14:backgroundMark x1="65200" y1="24600" x2="70100" y2="23600"/>
                        <a14:backgroundMark x1="62900" y1="22550" x2="65200" y2="24000"/>
                        <a14:backgroundMark x1="67650" y1="25850" x2="68050" y2="25850"/>
                        <a14:backgroundMark x1="66400" y1="24000" x2="66200" y2="24400"/>
                        <a14:backgroundMark x1="69900" y1="25050" x2="71350" y2="2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8" y="5317587"/>
            <a:ext cx="1399735" cy="139973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3866EA-9C71-04F9-513F-C4390E28D1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422" y="1198587"/>
            <a:ext cx="3180826" cy="23856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6109752-9E1C-09A8-AB60-48576D7775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95" y="1227029"/>
            <a:ext cx="3339612" cy="25047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8F78DF0-FC18-E61E-E5D7-F633A53798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586" y="3143217"/>
            <a:ext cx="2383706" cy="3178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E90CA78-5ADE-B096-98E6-8550561981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957" y="3539046"/>
            <a:ext cx="2086834" cy="27824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9F62B6E-DC7A-1E80-E326-F586CA7734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001" y="3539047"/>
            <a:ext cx="2086834" cy="27824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32177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880AE-2A56-C097-3AAF-6436E5D6F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лако 8">
            <a:extLst>
              <a:ext uri="{FF2B5EF4-FFF2-40B4-BE49-F238E27FC236}">
                <a16:creationId xmlns:a16="http://schemas.microsoft.com/office/drawing/2014/main" id="{D26A3C80-ABF0-1943-A4E9-F82818C061A4}"/>
              </a:ext>
            </a:extLst>
          </p:cNvPr>
          <p:cNvSpPr/>
          <p:nvPr/>
        </p:nvSpPr>
        <p:spPr>
          <a:xfrm>
            <a:off x="6748973" y="396949"/>
            <a:ext cx="1547446" cy="1333927"/>
          </a:xfrm>
          <a:prstGeom prst="cloud">
            <a:avLst/>
          </a:prstGeom>
          <a:solidFill>
            <a:schemeClr val="bg1">
              <a:alpha val="51000"/>
            </a:schemeClr>
          </a:solidFill>
          <a:ln>
            <a:solidFill>
              <a:schemeClr val="accent1">
                <a:shade val="50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937FB53-6ECC-589F-316B-3CDF96886A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7581" y="396949"/>
            <a:ext cx="7733711" cy="72568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Продукт проекта: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Альбом фотографий «Насекомые на нашем участке»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70000"/>
              </a:lnSpc>
              <a:spcBef>
                <a:spcPts val="1200"/>
              </a:spcBef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674A6D-1B09-8FF6-28BB-90D3E11EC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27" y="1244759"/>
            <a:ext cx="3784209" cy="50456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60586B-3205-2D59-41BD-F8F3AF0E56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209" y="1237969"/>
            <a:ext cx="3784208" cy="50456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08C6F76-26B9-8D3F-0798-86965038A3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150" b="90000" l="10000" r="94500">
                        <a14:foregroundMark x1="29700" y1="15200" x2="20250" y2="6150"/>
                        <a14:foregroundMark x1="32550" y1="18450" x2="20250" y2="6950"/>
                        <a14:foregroundMark x1="20250" y1="6950" x2="20250" y2="6950"/>
                        <a14:foregroundMark x1="76650" y1="26250" x2="81400" y2="29550"/>
                        <a14:foregroundMark x1="56550" y1="24600" x2="62880" y2="23519"/>
                        <a14:foregroundMark x1="71624" y1="26448" x2="72350" y2="26850"/>
                        <a14:foregroundMark x1="68650" y1="24800" x2="69557" y2="25302"/>
                        <a14:foregroundMark x1="88204" y1="47056" x2="89550" y2="51350"/>
                        <a14:foregroundMark x1="85100" y1="37150" x2="88203" y2="47053"/>
                        <a14:foregroundMark x1="89550" y1="51350" x2="89200" y2="52300"/>
                        <a14:foregroundMark x1="92450" y1="41050" x2="94500" y2="48350"/>
                        <a14:foregroundMark x1="94500" y1="48350" x2="92834" y2="52900"/>
                        <a14:backgroundMark x1="91650" y1="62350" x2="86700" y2="56700"/>
                        <a14:backgroundMark x1="86700" y1="56700" x2="86700" y2="56600"/>
                        <a14:backgroundMark x1="83450" y1="43900" x2="87550" y2="47600"/>
                        <a14:backgroundMark x1="85300" y1="43300" x2="85300" y2="45150"/>
                        <a14:backgroundMark x1="88950" y1="41050" x2="90000" y2="42650"/>
                        <a14:backgroundMark x1="85700" y1="42250" x2="85700" y2="43500"/>
                        <a14:backgroundMark x1="91850" y1="48800" x2="90000" y2="53550"/>
                        <a14:backgroundMark x1="93300" y1="52900" x2="93300" y2="52900"/>
                        <a14:backgroundMark x1="92450" y1="52700" x2="92450" y2="52700"/>
                        <a14:backgroundMark x1="91850" y1="51700" x2="92850" y2="53350"/>
                        <a14:backgroundMark x1="27250" y1="73650" x2="25400" y2="75500"/>
                        <a14:backgroundMark x1="22900" y1="69950" x2="21700" y2="71200"/>
                        <a14:backgroundMark x1="63550" y1="21150" x2="63750" y2="21550"/>
                        <a14:backgroundMark x1="64750" y1="23800" x2="64750" y2="23800"/>
                        <a14:backgroundMark x1="66800" y1="25450" x2="68050" y2="25450"/>
                        <a14:backgroundMark x1="65200" y1="24600" x2="70100" y2="23600"/>
                        <a14:backgroundMark x1="62900" y1="22550" x2="65200" y2="24000"/>
                        <a14:backgroundMark x1="67650" y1="25850" x2="68050" y2="25850"/>
                        <a14:backgroundMark x1="66400" y1="24000" x2="66200" y2="24400"/>
                        <a14:backgroundMark x1="69900" y1="25050" x2="71350" y2="2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8" y="5317587"/>
            <a:ext cx="1399735" cy="139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37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036B4-C7A2-B061-8A86-2B63E7CEC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лако 8">
            <a:extLst>
              <a:ext uri="{FF2B5EF4-FFF2-40B4-BE49-F238E27FC236}">
                <a16:creationId xmlns:a16="http://schemas.microsoft.com/office/drawing/2014/main" id="{DCD6E211-EC47-CBEC-117B-523DEEF34674}"/>
              </a:ext>
            </a:extLst>
          </p:cNvPr>
          <p:cNvSpPr/>
          <p:nvPr/>
        </p:nvSpPr>
        <p:spPr>
          <a:xfrm>
            <a:off x="6748973" y="396949"/>
            <a:ext cx="1547446" cy="1333927"/>
          </a:xfrm>
          <a:prstGeom prst="cloud">
            <a:avLst/>
          </a:prstGeom>
          <a:solidFill>
            <a:schemeClr val="bg1">
              <a:alpha val="51000"/>
            </a:schemeClr>
          </a:solidFill>
          <a:ln>
            <a:solidFill>
              <a:schemeClr val="accent1">
                <a:shade val="50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CC967F-D4A7-994A-543C-297C1B7AF4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005" y="532067"/>
            <a:ext cx="8595183" cy="169812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Спасибо за внимание!</a:t>
            </a: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70000"/>
              </a:lnSpc>
              <a:spcBef>
                <a:spcPts val="1200"/>
              </a:spcBef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DF34B75-DD63-7AC1-B45D-CFA6F4004C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50" b="90000" l="10000" r="94500">
                        <a14:foregroundMark x1="29700" y1="15200" x2="20250" y2="6150"/>
                        <a14:foregroundMark x1="32550" y1="18450" x2="20250" y2="6950"/>
                        <a14:foregroundMark x1="20250" y1="6950" x2="20250" y2="6950"/>
                        <a14:foregroundMark x1="76650" y1="26250" x2="81400" y2="29550"/>
                        <a14:foregroundMark x1="56550" y1="24600" x2="62880" y2="23519"/>
                        <a14:foregroundMark x1="71624" y1="26448" x2="72350" y2="26850"/>
                        <a14:foregroundMark x1="68650" y1="24800" x2="69557" y2="25302"/>
                        <a14:foregroundMark x1="88204" y1="47056" x2="89550" y2="51350"/>
                        <a14:foregroundMark x1="85100" y1="37150" x2="88203" y2="47053"/>
                        <a14:foregroundMark x1="89550" y1="51350" x2="89200" y2="52300"/>
                        <a14:foregroundMark x1="92450" y1="41050" x2="94500" y2="48350"/>
                        <a14:foregroundMark x1="94500" y1="48350" x2="92834" y2="52900"/>
                        <a14:backgroundMark x1="91650" y1="62350" x2="86700" y2="56700"/>
                        <a14:backgroundMark x1="86700" y1="56700" x2="86700" y2="56600"/>
                        <a14:backgroundMark x1="83450" y1="43900" x2="87550" y2="47600"/>
                        <a14:backgroundMark x1="85300" y1="43300" x2="85300" y2="45150"/>
                        <a14:backgroundMark x1="88950" y1="41050" x2="90000" y2="42650"/>
                        <a14:backgroundMark x1="85700" y1="42250" x2="85700" y2="43500"/>
                        <a14:backgroundMark x1="91850" y1="48800" x2="90000" y2="53550"/>
                        <a14:backgroundMark x1="93300" y1="52900" x2="93300" y2="52900"/>
                        <a14:backgroundMark x1="92450" y1="52700" x2="92450" y2="52700"/>
                        <a14:backgroundMark x1="91850" y1="51700" x2="92850" y2="53350"/>
                        <a14:backgroundMark x1="27250" y1="73650" x2="25400" y2="75500"/>
                        <a14:backgroundMark x1="22900" y1="69950" x2="21700" y2="71200"/>
                        <a14:backgroundMark x1="63550" y1="21150" x2="63750" y2="21550"/>
                        <a14:backgroundMark x1="64750" y1="23800" x2="64750" y2="23800"/>
                        <a14:backgroundMark x1="66800" y1="25450" x2="68050" y2="25450"/>
                        <a14:backgroundMark x1="65200" y1="24600" x2="70100" y2="23600"/>
                        <a14:backgroundMark x1="62900" y1="22550" x2="65200" y2="24000"/>
                        <a14:backgroundMark x1="67650" y1="25850" x2="68050" y2="25850"/>
                        <a14:backgroundMark x1="66400" y1="24000" x2="66200" y2="24400"/>
                        <a14:backgroundMark x1="69900" y1="25050" x2="71350" y2="2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94" y="4504549"/>
            <a:ext cx="1821384" cy="18213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E376E7-5CFE-900B-E209-15202B3674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0" t="31023" r="22717" b="33861"/>
          <a:stretch>
            <a:fillRect/>
          </a:stretch>
        </p:blipFill>
        <p:spPr>
          <a:xfrm>
            <a:off x="6101564" y="1235058"/>
            <a:ext cx="2697933" cy="24082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BEA4A14-4B35-5C87-F7B9-DB824477EC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2" t="42749" r="31282" b="12715"/>
          <a:stretch>
            <a:fillRect/>
          </a:stretch>
        </p:blipFill>
        <p:spPr>
          <a:xfrm>
            <a:off x="204314" y="1205776"/>
            <a:ext cx="2149117" cy="29333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CB7921A-6D30-335C-F6A4-B2A693E0E2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439" y="2122578"/>
            <a:ext cx="3024779" cy="40330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E54EFE3-ED00-25B4-A70D-743200B2F1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18" t="31155" b="22165"/>
          <a:stretch>
            <a:fillRect/>
          </a:stretch>
        </p:blipFill>
        <p:spPr>
          <a:xfrm>
            <a:off x="5445218" y="3643280"/>
            <a:ext cx="3419888" cy="29204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95239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лако 8">
            <a:extLst>
              <a:ext uri="{FF2B5EF4-FFF2-40B4-BE49-F238E27FC236}">
                <a16:creationId xmlns:a16="http://schemas.microsoft.com/office/drawing/2014/main" id="{23F1A416-767A-4BC5-9CD8-8231D6FE7151}"/>
              </a:ext>
            </a:extLst>
          </p:cNvPr>
          <p:cNvSpPr/>
          <p:nvPr/>
        </p:nvSpPr>
        <p:spPr>
          <a:xfrm>
            <a:off x="6748973" y="396949"/>
            <a:ext cx="1547446" cy="1333927"/>
          </a:xfrm>
          <a:prstGeom prst="cloud">
            <a:avLst/>
          </a:prstGeom>
          <a:solidFill>
            <a:schemeClr val="bg1">
              <a:alpha val="51000"/>
            </a:schemeClr>
          </a:solidFill>
          <a:ln>
            <a:solidFill>
              <a:schemeClr val="accent1">
                <a:shade val="50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>
            <a:extLst>
              <a:ext uri="{FF2B5EF4-FFF2-40B4-BE49-F238E27FC236}">
                <a16:creationId xmlns:a16="http://schemas.microsoft.com/office/drawing/2014/main" id="{77B0C84C-B94A-408D-BED1-DAC851B8F47F}"/>
              </a:ext>
            </a:extLst>
          </p:cNvPr>
          <p:cNvSpPr/>
          <p:nvPr/>
        </p:nvSpPr>
        <p:spPr>
          <a:xfrm>
            <a:off x="1143000" y="2924676"/>
            <a:ext cx="3784209" cy="2879895"/>
          </a:xfrm>
          <a:prstGeom prst="cloud">
            <a:avLst/>
          </a:prstGeom>
          <a:solidFill>
            <a:schemeClr val="bg1">
              <a:alpha val="27000"/>
            </a:schemeClr>
          </a:solidFill>
          <a:ln>
            <a:solidFill>
              <a:schemeClr val="accent1">
                <a:shade val="50000"/>
                <a:alpha val="6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5B3084-2758-4543-BA2A-6987A633A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50" b="90000" l="10000" r="94500">
                        <a14:foregroundMark x1="29700" y1="15200" x2="20250" y2="6150"/>
                        <a14:foregroundMark x1="32550" y1="18450" x2="20250" y2="6950"/>
                        <a14:foregroundMark x1="20250" y1="6950" x2="20250" y2="6950"/>
                        <a14:foregroundMark x1="76650" y1="26250" x2="81400" y2="29550"/>
                        <a14:foregroundMark x1="56550" y1="24600" x2="62880" y2="23519"/>
                        <a14:foregroundMark x1="71624" y1="26448" x2="72350" y2="26850"/>
                        <a14:foregroundMark x1="68650" y1="24800" x2="69557" y2="25302"/>
                        <a14:foregroundMark x1="88204" y1="47056" x2="89550" y2="51350"/>
                        <a14:foregroundMark x1="85100" y1="37150" x2="88203" y2="47053"/>
                        <a14:foregroundMark x1="89550" y1="51350" x2="89200" y2="52300"/>
                        <a14:foregroundMark x1="92450" y1="41050" x2="94500" y2="48350"/>
                        <a14:foregroundMark x1="94500" y1="48350" x2="92834" y2="52900"/>
                        <a14:backgroundMark x1="91650" y1="62350" x2="86700" y2="56700"/>
                        <a14:backgroundMark x1="86700" y1="56700" x2="86700" y2="56600"/>
                        <a14:backgroundMark x1="83450" y1="43900" x2="87550" y2="47600"/>
                        <a14:backgroundMark x1="85300" y1="43300" x2="85300" y2="45150"/>
                        <a14:backgroundMark x1="88950" y1="41050" x2="90000" y2="42650"/>
                        <a14:backgroundMark x1="85700" y1="42250" x2="85700" y2="43500"/>
                        <a14:backgroundMark x1="91850" y1="48800" x2="90000" y2="53550"/>
                        <a14:backgroundMark x1="93300" y1="52900" x2="93300" y2="52900"/>
                        <a14:backgroundMark x1="92450" y1="52700" x2="92450" y2="52700"/>
                        <a14:backgroundMark x1="91850" y1="51700" x2="92850" y2="53350"/>
                        <a14:backgroundMark x1="27250" y1="73650" x2="25400" y2="75500"/>
                        <a14:backgroundMark x1="22900" y1="69950" x2="21700" y2="71200"/>
                        <a14:backgroundMark x1="63550" y1="21150" x2="63750" y2="21550"/>
                        <a14:backgroundMark x1="64750" y1="23800" x2="64750" y2="23800"/>
                        <a14:backgroundMark x1="66800" y1="25450" x2="68050" y2="25450"/>
                        <a14:backgroundMark x1="65200" y1="24600" x2="70100" y2="23600"/>
                        <a14:backgroundMark x1="62900" y1="22550" x2="65200" y2="24000"/>
                        <a14:backgroundMark x1="67650" y1="25850" x2="68050" y2="25850"/>
                        <a14:backgroundMark x1="66400" y1="24000" x2="66200" y2="24400"/>
                        <a14:backgroundMark x1="69900" y1="25050" x2="71350" y2="2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8" y="5317587"/>
            <a:ext cx="1399735" cy="1399735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C8CEF7-6F25-4F54-96DB-8A3B757DF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5249" y="396949"/>
            <a:ext cx="7891976" cy="6320375"/>
          </a:xfrm>
        </p:spPr>
        <p:txBody>
          <a:bodyPr>
            <a:normAutofit/>
          </a:bodyPr>
          <a:lstStyle/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Тип проекта: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познавательно-исследовательский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Продолжительность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: долгосрочный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Сроки реализации: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15.05.2025-30.06.2025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Актуальность:</a:t>
            </a:r>
          </a:p>
          <a:p>
            <a:pPr algn="just">
              <a:lnSpc>
                <a:spcPct val="170000"/>
              </a:lnSpc>
              <a:spcBef>
                <a:spcPts val="1200"/>
              </a:spcBef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В ходе бесед и наблюдений было выявлено, что дети очень мало знают о насекомых: их название, какую пользу или вред они приносят, зачем нужны. У многих детей проявлялся страх перед безобидными насекомыми, некоторые от страха убегают или норовят раздавить. Участие детей в проекте позволит сформировать представление о насекомых, будет способствовать развитию творческих и познавательных способностей</a:t>
            </a:r>
          </a:p>
        </p:txBody>
      </p:sp>
    </p:spTree>
    <p:extLst>
      <p:ext uri="{BB962C8B-B14F-4D97-AF65-F5344CB8AC3E}">
        <p14:creationId xmlns:p14="http://schemas.microsoft.com/office/powerpoint/2010/main" val="1765681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лако 8">
            <a:extLst>
              <a:ext uri="{FF2B5EF4-FFF2-40B4-BE49-F238E27FC236}">
                <a16:creationId xmlns:a16="http://schemas.microsoft.com/office/drawing/2014/main" id="{23F1A416-767A-4BC5-9CD8-8231D6FE7151}"/>
              </a:ext>
            </a:extLst>
          </p:cNvPr>
          <p:cNvSpPr/>
          <p:nvPr/>
        </p:nvSpPr>
        <p:spPr>
          <a:xfrm>
            <a:off x="6748973" y="396949"/>
            <a:ext cx="1547446" cy="1333927"/>
          </a:xfrm>
          <a:prstGeom prst="cloud">
            <a:avLst/>
          </a:prstGeom>
          <a:solidFill>
            <a:schemeClr val="bg1">
              <a:alpha val="51000"/>
            </a:schemeClr>
          </a:solidFill>
          <a:ln>
            <a:solidFill>
              <a:schemeClr val="accent1">
                <a:shade val="50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>
            <a:extLst>
              <a:ext uri="{FF2B5EF4-FFF2-40B4-BE49-F238E27FC236}">
                <a16:creationId xmlns:a16="http://schemas.microsoft.com/office/drawing/2014/main" id="{77B0C84C-B94A-408D-BED1-DAC851B8F47F}"/>
              </a:ext>
            </a:extLst>
          </p:cNvPr>
          <p:cNvSpPr/>
          <p:nvPr/>
        </p:nvSpPr>
        <p:spPr>
          <a:xfrm>
            <a:off x="1143000" y="2924676"/>
            <a:ext cx="3784209" cy="2879895"/>
          </a:xfrm>
          <a:prstGeom prst="cloud">
            <a:avLst/>
          </a:prstGeom>
          <a:solidFill>
            <a:schemeClr val="bg1">
              <a:alpha val="27000"/>
            </a:schemeClr>
          </a:solidFill>
          <a:ln>
            <a:solidFill>
              <a:schemeClr val="accent1">
                <a:shade val="50000"/>
                <a:alpha val="6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5B3084-2758-4543-BA2A-6987A633A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50" b="90000" l="10000" r="94500">
                        <a14:foregroundMark x1="29700" y1="15200" x2="20250" y2="6150"/>
                        <a14:foregroundMark x1="32550" y1="18450" x2="20250" y2="6950"/>
                        <a14:foregroundMark x1="20250" y1="6950" x2="20250" y2="6950"/>
                        <a14:foregroundMark x1="76650" y1="26250" x2="81400" y2="29550"/>
                        <a14:foregroundMark x1="56550" y1="24600" x2="62880" y2="23519"/>
                        <a14:foregroundMark x1="71624" y1="26448" x2="72350" y2="26850"/>
                        <a14:foregroundMark x1="68650" y1="24800" x2="69557" y2="25302"/>
                        <a14:foregroundMark x1="88204" y1="47056" x2="89550" y2="51350"/>
                        <a14:foregroundMark x1="85100" y1="37150" x2="88203" y2="47053"/>
                        <a14:foregroundMark x1="89550" y1="51350" x2="89200" y2="52300"/>
                        <a14:foregroundMark x1="92450" y1="41050" x2="94500" y2="48350"/>
                        <a14:foregroundMark x1="94500" y1="48350" x2="92834" y2="52900"/>
                        <a14:backgroundMark x1="91650" y1="62350" x2="86700" y2="56700"/>
                        <a14:backgroundMark x1="86700" y1="56700" x2="86700" y2="56600"/>
                        <a14:backgroundMark x1="83450" y1="43900" x2="87550" y2="47600"/>
                        <a14:backgroundMark x1="85300" y1="43300" x2="85300" y2="45150"/>
                        <a14:backgroundMark x1="88950" y1="41050" x2="90000" y2="42650"/>
                        <a14:backgroundMark x1="85700" y1="42250" x2="85700" y2="43500"/>
                        <a14:backgroundMark x1="91850" y1="48800" x2="90000" y2="53550"/>
                        <a14:backgroundMark x1="93300" y1="52900" x2="93300" y2="52900"/>
                        <a14:backgroundMark x1="92450" y1="52700" x2="92450" y2="52700"/>
                        <a14:backgroundMark x1="91850" y1="51700" x2="92850" y2="53350"/>
                        <a14:backgroundMark x1="27250" y1="73650" x2="25400" y2="75500"/>
                        <a14:backgroundMark x1="22900" y1="69950" x2="21700" y2="71200"/>
                        <a14:backgroundMark x1="63550" y1="21150" x2="63750" y2="21550"/>
                        <a14:backgroundMark x1="64750" y1="23800" x2="64750" y2="23800"/>
                        <a14:backgroundMark x1="66800" y1="25450" x2="68050" y2="25450"/>
                        <a14:backgroundMark x1="65200" y1="24600" x2="70100" y2="23600"/>
                        <a14:backgroundMark x1="62900" y1="22550" x2="65200" y2="24000"/>
                        <a14:backgroundMark x1="67650" y1="25850" x2="68050" y2="25850"/>
                        <a14:backgroundMark x1="66400" y1="24000" x2="66200" y2="24400"/>
                        <a14:backgroundMark x1="69900" y1="25050" x2="71350" y2="2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8" y="5317587"/>
            <a:ext cx="1399735" cy="1399735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C8CEF7-6F25-4F54-96DB-8A3B757DF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5249" y="396949"/>
            <a:ext cx="7891976" cy="6320375"/>
          </a:xfrm>
        </p:spPr>
        <p:txBody>
          <a:bodyPr>
            <a:normAutofit/>
          </a:bodyPr>
          <a:lstStyle/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Цель: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сформировать у детей представление о насекомых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Задачи: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Дать представления о разнообразии насекомых (бабочка, пчела, божья коровка, муравей, муха, стрекоза, кузнечик)</a:t>
            </a: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Учить выделять главные признаки насекомых, </a:t>
            </a: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Формировать навыки исследовательской деятельности</a:t>
            </a: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Развивать умение сравнивать, выделять общие и отличительные признаки насекомых</a:t>
            </a: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Воспитывать любознательность, бережное отношение к живому</a:t>
            </a:r>
          </a:p>
        </p:txBody>
      </p:sp>
    </p:spTree>
    <p:extLst>
      <p:ext uri="{BB962C8B-B14F-4D97-AF65-F5344CB8AC3E}">
        <p14:creationId xmlns:p14="http://schemas.microsoft.com/office/powerpoint/2010/main" val="2857739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лако 8">
            <a:extLst>
              <a:ext uri="{FF2B5EF4-FFF2-40B4-BE49-F238E27FC236}">
                <a16:creationId xmlns:a16="http://schemas.microsoft.com/office/drawing/2014/main" id="{23F1A416-767A-4BC5-9CD8-8231D6FE7151}"/>
              </a:ext>
            </a:extLst>
          </p:cNvPr>
          <p:cNvSpPr/>
          <p:nvPr/>
        </p:nvSpPr>
        <p:spPr>
          <a:xfrm>
            <a:off x="6748973" y="396949"/>
            <a:ext cx="1547446" cy="1333927"/>
          </a:xfrm>
          <a:prstGeom prst="cloud">
            <a:avLst/>
          </a:prstGeom>
          <a:solidFill>
            <a:schemeClr val="bg1">
              <a:alpha val="51000"/>
            </a:schemeClr>
          </a:solidFill>
          <a:ln>
            <a:solidFill>
              <a:schemeClr val="accent1">
                <a:shade val="50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>
            <a:extLst>
              <a:ext uri="{FF2B5EF4-FFF2-40B4-BE49-F238E27FC236}">
                <a16:creationId xmlns:a16="http://schemas.microsoft.com/office/drawing/2014/main" id="{77B0C84C-B94A-408D-BED1-DAC851B8F47F}"/>
              </a:ext>
            </a:extLst>
          </p:cNvPr>
          <p:cNvSpPr/>
          <p:nvPr/>
        </p:nvSpPr>
        <p:spPr>
          <a:xfrm>
            <a:off x="1143000" y="2924676"/>
            <a:ext cx="3784209" cy="2879895"/>
          </a:xfrm>
          <a:prstGeom prst="cloud">
            <a:avLst/>
          </a:prstGeom>
          <a:solidFill>
            <a:schemeClr val="bg1">
              <a:alpha val="27000"/>
            </a:schemeClr>
          </a:solidFill>
          <a:ln>
            <a:solidFill>
              <a:schemeClr val="accent1">
                <a:shade val="50000"/>
                <a:alpha val="6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5B3084-2758-4543-BA2A-6987A633A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50" b="90000" l="10000" r="94500">
                        <a14:foregroundMark x1="29700" y1="15200" x2="20250" y2="6150"/>
                        <a14:foregroundMark x1="32550" y1="18450" x2="20250" y2="6950"/>
                        <a14:foregroundMark x1="20250" y1="6950" x2="20250" y2="6950"/>
                        <a14:foregroundMark x1="76650" y1="26250" x2="81400" y2="29550"/>
                        <a14:foregroundMark x1="56550" y1="24600" x2="62880" y2="23519"/>
                        <a14:foregroundMark x1="71624" y1="26448" x2="72350" y2="26850"/>
                        <a14:foregroundMark x1="68650" y1="24800" x2="69557" y2="25302"/>
                        <a14:foregroundMark x1="88204" y1="47056" x2="89550" y2="51350"/>
                        <a14:foregroundMark x1="85100" y1="37150" x2="88203" y2="47053"/>
                        <a14:foregroundMark x1="89550" y1="51350" x2="89200" y2="52300"/>
                        <a14:foregroundMark x1="92450" y1="41050" x2="94500" y2="48350"/>
                        <a14:foregroundMark x1="94500" y1="48350" x2="92834" y2="52900"/>
                        <a14:backgroundMark x1="91650" y1="62350" x2="86700" y2="56700"/>
                        <a14:backgroundMark x1="86700" y1="56700" x2="86700" y2="56600"/>
                        <a14:backgroundMark x1="83450" y1="43900" x2="87550" y2="47600"/>
                        <a14:backgroundMark x1="85300" y1="43300" x2="85300" y2="45150"/>
                        <a14:backgroundMark x1="88950" y1="41050" x2="90000" y2="42650"/>
                        <a14:backgroundMark x1="85700" y1="42250" x2="85700" y2="43500"/>
                        <a14:backgroundMark x1="91850" y1="48800" x2="90000" y2="53550"/>
                        <a14:backgroundMark x1="93300" y1="52900" x2="93300" y2="52900"/>
                        <a14:backgroundMark x1="92450" y1="52700" x2="92450" y2="52700"/>
                        <a14:backgroundMark x1="91850" y1="51700" x2="92850" y2="53350"/>
                        <a14:backgroundMark x1="27250" y1="73650" x2="25400" y2="75500"/>
                        <a14:backgroundMark x1="22900" y1="69950" x2="21700" y2="71200"/>
                        <a14:backgroundMark x1="63550" y1="21150" x2="63750" y2="21550"/>
                        <a14:backgroundMark x1="64750" y1="23800" x2="64750" y2="23800"/>
                        <a14:backgroundMark x1="66800" y1="25450" x2="68050" y2="25450"/>
                        <a14:backgroundMark x1="65200" y1="24600" x2="70100" y2="23600"/>
                        <a14:backgroundMark x1="62900" y1="22550" x2="65200" y2="24000"/>
                        <a14:backgroundMark x1="67650" y1="25850" x2="68050" y2="25850"/>
                        <a14:backgroundMark x1="66400" y1="24000" x2="66200" y2="24400"/>
                        <a14:backgroundMark x1="69900" y1="25050" x2="71350" y2="2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8" y="5317587"/>
            <a:ext cx="1399735" cy="1399735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C8CEF7-6F25-4F54-96DB-8A3B757DF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3763" y="1053429"/>
            <a:ext cx="6907237" cy="5999872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Подготовительный этап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Определение уровня знаний детей по теме «Насекомые»</a:t>
            </a: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Изучение методической литературы по теме</a:t>
            </a: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Привлечение родителей к участию в проекте</a:t>
            </a: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Подбор художественной литературы, дидактических и подвижных игр по теме</a:t>
            </a:r>
          </a:p>
        </p:txBody>
      </p:sp>
    </p:spTree>
    <p:extLst>
      <p:ext uri="{BB962C8B-B14F-4D97-AF65-F5344CB8AC3E}">
        <p14:creationId xmlns:p14="http://schemas.microsoft.com/office/powerpoint/2010/main" val="1036524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лако 8">
            <a:extLst>
              <a:ext uri="{FF2B5EF4-FFF2-40B4-BE49-F238E27FC236}">
                <a16:creationId xmlns:a16="http://schemas.microsoft.com/office/drawing/2014/main" id="{23F1A416-767A-4BC5-9CD8-8231D6FE7151}"/>
              </a:ext>
            </a:extLst>
          </p:cNvPr>
          <p:cNvSpPr/>
          <p:nvPr/>
        </p:nvSpPr>
        <p:spPr>
          <a:xfrm>
            <a:off x="6748973" y="396949"/>
            <a:ext cx="1547446" cy="1333927"/>
          </a:xfrm>
          <a:prstGeom prst="cloud">
            <a:avLst/>
          </a:prstGeom>
          <a:solidFill>
            <a:schemeClr val="bg1">
              <a:alpha val="51000"/>
            </a:schemeClr>
          </a:solidFill>
          <a:ln>
            <a:solidFill>
              <a:schemeClr val="accent1">
                <a:shade val="50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>
            <a:extLst>
              <a:ext uri="{FF2B5EF4-FFF2-40B4-BE49-F238E27FC236}">
                <a16:creationId xmlns:a16="http://schemas.microsoft.com/office/drawing/2014/main" id="{77B0C84C-B94A-408D-BED1-DAC851B8F47F}"/>
              </a:ext>
            </a:extLst>
          </p:cNvPr>
          <p:cNvSpPr/>
          <p:nvPr/>
        </p:nvSpPr>
        <p:spPr>
          <a:xfrm>
            <a:off x="1143000" y="2924676"/>
            <a:ext cx="3784209" cy="2879895"/>
          </a:xfrm>
          <a:prstGeom prst="cloud">
            <a:avLst/>
          </a:prstGeom>
          <a:solidFill>
            <a:schemeClr val="bg1">
              <a:alpha val="27000"/>
            </a:schemeClr>
          </a:solidFill>
          <a:ln>
            <a:solidFill>
              <a:schemeClr val="accent1">
                <a:shade val="50000"/>
                <a:alpha val="6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5B3084-2758-4543-BA2A-6987A633A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50" b="90000" l="10000" r="94500">
                        <a14:foregroundMark x1="29700" y1="15200" x2="20250" y2="6150"/>
                        <a14:foregroundMark x1="32550" y1="18450" x2="20250" y2="6950"/>
                        <a14:foregroundMark x1="20250" y1="6950" x2="20250" y2="6950"/>
                        <a14:foregroundMark x1="76650" y1="26250" x2="81400" y2="29550"/>
                        <a14:foregroundMark x1="56550" y1="24600" x2="62880" y2="23519"/>
                        <a14:foregroundMark x1="71624" y1="26448" x2="72350" y2="26850"/>
                        <a14:foregroundMark x1="68650" y1="24800" x2="69557" y2="25302"/>
                        <a14:foregroundMark x1="88204" y1="47056" x2="89550" y2="51350"/>
                        <a14:foregroundMark x1="85100" y1="37150" x2="88203" y2="47053"/>
                        <a14:foregroundMark x1="89550" y1="51350" x2="89200" y2="52300"/>
                        <a14:foregroundMark x1="92450" y1="41050" x2="94500" y2="48350"/>
                        <a14:foregroundMark x1="94500" y1="48350" x2="92834" y2="52900"/>
                        <a14:backgroundMark x1="91650" y1="62350" x2="86700" y2="56700"/>
                        <a14:backgroundMark x1="86700" y1="56700" x2="86700" y2="56600"/>
                        <a14:backgroundMark x1="83450" y1="43900" x2="87550" y2="47600"/>
                        <a14:backgroundMark x1="85300" y1="43300" x2="85300" y2="45150"/>
                        <a14:backgroundMark x1="88950" y1="41050" x2="90000" y2="42650"/>
                        <a14:backgroundMark x1="85700" y1="42250" x2="85700" y2="43500"/>
                        <a14:backgroundMark x1="91850" y1="48800" x2="90000" y2="53550"/>
                        <a14:backgroundMark x1="93300" y1="52900" x2="93300" y2="52900"/>
                        <a14:backgroundMark x1="92450" y1="52700" x2="92450" y2="52700"/>
                        <a14:backgroundMark x1="91850" y1="51700" x2="92850" y2="53350"/>
                        <a14:backgroundMark x1="27250" y1="73650" x2="25400" y2="75500"/>
                        <a14:backgroundMark x1="22900" y1="69950" x2="21700" y2="71200"/>
                        <a14:backgroundMark x1="63550" y1="21150" x2="63750" y2="21550"/>
                        <a14:backgroundMark x1="64750" y1="23800" x2="64750" y2="23800"/>
                        <a14:backgroundMark x1="66800" y1="25450" x2="68050" y2="25450"/>
                        <a14:backgroundMark x1="65200" y1="24600" x2="70100" y2="23600"/>
                        <a14:backgroundMark x1="62900" y1="22550" x2="65200" y2="24000"/>
                        <a14:backgroundMark x1="67650" y1="25850" x2="68050" y2="25850"/>
                        <a14:backgroundMark x1="66400" y1="24000" x2="66200" y2="24400"/>
                        <a14:backgroundMark x1="69900" y1="25050" x2="71350" y2="2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8" y="5317587"/>
            <a:ext cx="1399735" cy="1399735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C8CEF7-6F25-4F54-96DB-8A3B757DF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7581" y="633046"/>
            <a:ext cx="7733711" cy="6420255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Основной этап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Беседа «Эти удивительные насекомые»</a:t>
            </a:r>
          </a:p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Наблюдение за насекомыми на участке во время прогулки, фотографирование</a:t>
            </a:r>
          </a:p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Рассматривание книг и альбомов с иллюстрациями насекомых</a:t>
            </a:r>
          </a:p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Чтение сказок 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К.И.Чуковского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«Муха-Цокотуха», «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Тараканище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»</a:t>
            </a:r>
          </a:p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Разучивание стихотворения «Божья коровка»</a:t>
            </a:r>
          </a:p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Дидактические игры по теме</a:t>
            </a:r>
          </a:p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Творческие задания</a:t>
            </a:r>
          </a:p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Мастер класс для родителей «Бабочка на пальчике»</a:t>
            </a: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Проведение тематических дней «День пчелы», «День божьей коровки», «День бабочки»</a:t>
            </a: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70000"/>
              </a:lnSpc>
              <a:spcBef>
                <a:spcPts val="1200"/>
              </a:spcBef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154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лако 8">
            <a:extLst>
              <a:ext uri="{FF2B5EF4-FFF2-40B4-BE49-F238E27FC236}">
                <a16:creationId xmlns:a16="http://schemas.microsoft.com/office/drawing/2014/main" id="{23F1A416-767A-4BC5-9CD8-8231D6FE7151}"/>
              </a:ext>
            </a:extLst>
          </p:cNvPr>
          <p:cNvSpPr/>
          <p:nvPr/>
        </p:nvSpPr>
        <p:spPr>
          <a:xfrm>
            <a:off x="6748973" y="396949"/>
            <a:ext cx="1547446" cy="1333927"/>
          </a:xfrm>
          <a:prstGeom prst="cloud">
            <a:avLst/>
          </a:prstGeom>
          <a:solidFill>
            <a:schemeClr val="bg1">
              <a:alpha val="51000"/>
            </a:schemeClr>
          </a:solidFill>
          <a:ln>
            <a:solidFill>
              <a:schemeClr val="accent1">
                <a:shade val="50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>
            <a:extLst>
              <a:ext uri="{FF2B5EF4-FFF2-40B4-BE49-F238E27FC236}">
                <a16:creationId xmlns:a16="http://schemas.microsoft.com/office/drawing/2014/main" id="{77B0C84C-B94A-408D-BED1-DAC851B8F47F}"/>
              </a:ext>
            </a:extLst>
          </p:cNvPr>
          <p:cNvSpPr/>
          <p:nvPr/>
        </p:nvSpPr>
        <p:spPr>
          <a:xfrm>
            <a:off x="1143000" y="2924676"/>
            <a:ext cx="3784209" cy="2879895"/>
          </a:xfrm>
          <a:prstGeom prst="cloud">
            <a:avLst/>
          </a:prstGeom>
          <a:solidFill>
            <a:schemeClr val="bg1">
              <a:alpha val="27000"/>
            </a:schemeClr>
          </a:solidFill>
          <a:ln>
            <a:solidFill>
              <a:schemeClr val="accent1">
                <a:shade val="50000"/>
                <a:alpha val="6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5B3084-2758-4543-BA2A-6987A633A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50" b="90000" l="10000" r="94500">
                        <a14:foregroundMark x1="29700" y1="15200" x2="20250" y2="6150"/>
                        <a14:foregroundMark x1="32550" y1="18450" x2="20250" y2="6950"/>
                        <a14:foregroundMark x1="20250" y1="6950" x2="20250" y2="6950"/>
                        <a14:foregroundMark x1="76650" y1="26250" x2="81400" y2="29550"/>
                        <a14:foregroundMark x1="56550" y1="24600" x2="62880" y2="23519"/>
                        <a14:foregroundMark x1="71624" y1="26448" x2="72350" y2="26850"/>
                        <a14:foregroundMark x1="68650" y1="24800" x2="69557" y2="25302"/>
                        <a14:foregroundMark x1="88204" y1="47056" x2="89550" y2="51350"/>
                        <a14:foregroundMark x1="85100" y1="37150" x2="88203" y2="47053"/>
                        <a14:foregroundMark x1="89550" y1="51350" x2="89200" y2="52300"/>
                        <a14:foregroundMark x1="92450" y1="41050" x2="94500" y2="48350"/>
                        <a14:foregroundMark x1="94500" y1="48350" x2="92834" y2="52900"/>
                        <a14:backgroundMark x1="91650" y1="62350" x2="86700" y2="56700"/>
                        <a14:backgroundMark x1="86700" y1="56700" x2="86700" y2="56600"/>
                        <a14:backgroundMark x1="83450" y1="43900" x2="87550" y2="47600"/>
                        <a14:backgroundMark x1="85300" y1="43300" x2="85300" y2="45150"/>
                        <a14:backgroundMark x1="88950" y1="41050" x2="90000" y2="42650"/>
                        <a14:backgroundMark x1="85700" y1="42250" x2="85700" y2="43500"/>
                        <a14:backgroundMark x1="91850" y1="48800" x2="90000" y2="53550"/>
                        <a14:backgroundMark x1="93300" y1="52900" x2="93300" y2="52900"/>
                        <a14:backgroundMark x1="92450" y1="52700" x2="92450" y2="52700"/>
                        <a14:backgroundMark x1="91850" y1="51700" x2="92850" y2="53350"/>
                        <a14:backgroundMark x1="27250" y1="73650" x2="25400" y2="75500"/>
                        <a14:backgroundMark x1="22900" y1="69950" x2="21700" y2="71200"/>
                        <a14:backgroundMark x1="63550" y1="21150" x2="63750" y2="21550"/>
                        <a14:backgroundMark x1="64750" y1="23800" x2="64750" y2="23800"/>
                        <a14:backgroundMark x1="66800" y1="25450" x2="68050" y2="25450"/>
                        <a14:backgroundMark x1="65200" y1="24600" x2="70100" y2="23600"/>
                        <a14:backgroundMark x1="62900" y1="22550" x2="65200" y2="24000"/>
                        <a14:backgroundMark x1="67650" y1="25850" x2="68050" y2="25850"/>
                        <a14:backgroundMark x1="66400" y1="24000" x2="66200" y2="24400"/>
                        <a14:backgroundMark x1="69900" y1="25050" x2="71350" y2="2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64623"/>
            <a:ext cx="1853419" cy="1853419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C8CEF7-6F25-4F54-96DB-8A3B757DF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092" y="304806"/>
            <a:ext cx="7733711" cy="42038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Основной этап</a:t>
            </a: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70000"/>
              </a:lnSpc>
              <a:spcBef>
                <a:spcPts val="1200"/>
              </a:spcBef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3AE3C7-5948-4231-8DA1-EDB7750408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710" y="817332"/>
            <a:ext cx="5568474" cy="556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558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лако 8">
            <a:extLst>
              <a:ext uri="{FF2B5EF4-FFF2-40B4-BE49-F238E27FC236}">
                <a16:creationId xmlns:a16="http://schemas.microsoft.com/office/drawing/2014/main" id="{23F1A416-767A-4BC5-9CD8-8231D6FE7151}"/>
              </a:ext>
            </a:extLst>
          </p:cNvPr>
          <p:cNvSpPr/>
          <p:nvPr/>
        </p:nvSpPr>
        <p:spPr>
          <a:xfrm>
            <a:off x="6748973" y="396949"/>
            <a:ext cx="1547446" cy="1333927"/>
          </a:xfrm>
          <a:prstGeom prst="cloud">
            <a:avLst/>
          </a:prstGeom>
          <a:solidFill>
            <a:schemeClr val="bg1">
              <a:alpha val="51000"/>
            </a:schemeClr>
          </a:solidFill>
          <a:ln>
            <a:solidFill>
              <a:schemeClr val="accent1">
                <a:shade val="50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>
            <a:extLst>
              <a:ext uri="{FF2B5EF4-FFF2-40B4-BE49-F238E27FC236}">
                <a16:creationId xmlns:a16="http://schemas.microsoft.com/office/drawing/2014/main" id="{77B0C84C-B94A-408D-BED1-DAC851B8F47F}"/>
              </a:ext>
            </a:extLst>
          </p:cNvPr>
          <p:cNvSpPr/>
          <p:nvPr/>
        </p:nvSpPr>
        <p:spPr>
          <a:xfrm>
            <a:off x="1143000" y="2924676"/>
            <a:ext cx="3784209" cy="2879895"/>
          </a:xfrm>
          <a:prstGeom prst="cloud">
            <a:avLst/>
          </a:prstGeom>
          <a:solidFill>
            <a:schemeClr val="bg1">
              <a:alpha val="27000"/>
            </a:schemeClr>
          </a:solidFill>
          <a:ln>
            <a:solidFill>
              <a:schemeClr val="accent1">
                <a:shade val="50000"/>
                <a:alpha val="6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5B3084-2758-4543-BA2A-6987A633A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50" b="90000" l="10000" r="94500">
                        <a14:foregroundMark x1="29700" y1="15200" x2="20250" y2="6150"/>
                        <a14:foregroundMark x1="32550" y1="18450" x2="20250" y2="6950"/>
                        <a14:foregroundMark x1="20250" y1="6950" x2="20250" y2="6950"/>
                        <a14:foregroundMark x1="76650" y1="26250" x2="81400" y2="29550"/>
                        <a14:foregroundMark x1="56550" y1="24600" x2="62880" y2="23519"/>
                        <a14:foregroundMark x1="71624" y1="26448" x2="72350" y2="26850"/>
                        <a14:foregroundMark x1="68650" y1="24800" x2="69557" y2="25302"/>
                        <a14:foregroundMark x1="88204" y1="47056" x2="89550" y2="51350"/>
                        <a14:foregroundMark x1="85100" y1="37150" x2="88203" y2="47053"/>
                        <a14:foregroundMark x1="89550" y1="51350" x2="89200" y2="52300"/>
                        <a14:foregroundMark x1="92450" y1="41050" x2="94500" y2="48350"/>
                        <a14:foregroundMark x1="94500" y1="48350" x2="92834" y2="52900"/>
                        <a14:backgroundMark x1="91650" y1="62350" x2="86700" y2="56700"/>
                        <a14:backgroundMark x1="86700" y1="56700" x2="86700" y2="56600"/>
                        <a14:backgroundMark x1="83450" y1="43900" x2="87550" y2="47600"/>
                        <a14:backgroundMark x1="85300" y1="43300" x2="85300" y2="45150"/>
                        <a14:backgroundMark x1="88950" y1="41050" x2="90000" y2="42650"/>
                        <a14:backgroundMark x1="85700" y1="42250" x2="85700" y2="43500"/>
                        <a14:backgroundMark x1="91850" y1="48800" x2="90000" y2="53550"/>
                        <a14:backgroundMark x1="93300" y1="52900" x2="93300" y2="52900"/>
                        <a14:backgroundMark x1="92450" y1="52700" x2="92450" y2="52700"/>
                        <a14:backgroundMark x1="91850" y1="51700" x2="92850" y2="53350"/>
                        <a14:backgroundMark x1="27250" y1="73650" x2="25400" y2="75500"/>
                        <a14:backgroundMark x1="22900" y1="69950" x2="21700" y2="71200"/>
                        <a14:backgroundMark x1="63550" y1="21150" x2="63750" y2="21550"/>
                        <a14:backgroundMark x1="64750" y1="23800" x2="64750" y2="23800"/>
                        <a14:backgroundMark x1="66800" y1="25450" x2="68050" y2="25450"/>
                        <a14:backgroundMark x1="65200" y1="24600" x2="70100" y2="23600"/>
                        <a14:backgroundMark x1="62900" y1="22550" x2="65200" y2="24000"/>
                        <a14:backgroundMark x1="67650" y1="25850" x2="68050" y2="25850"/>
                        <a14:backgroundMark x1="66400" y1="24000" x2="66200" y2="24400"/>
                        <a14:backgroundMark x1="69900" y1="25050" x2="71350" y2="2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8" y="5317587"/>
            <a:ext cx="1399735" cy="1399735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C8CEF7-6F25-4F54-96DB-8A3B757DF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7581" y="396949"/>
            <a:ext cx="7733711" cy="42038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Основной этап</a:t>
            </a: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70000"/>
              </a:lnSpc>
              <a:spcBef>
                <a:spcPts val="1200"/>
              </a:spcBef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D3A20F-2007-476B-BDCB-9239A2C62A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520" y="900576"/>
            <a:ext cx="5394959" cy="539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109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лако 8">
            <a:extLst>
              <a:ext uri="{FF2B5EF4-FFF2-40B4-BE49-F238E27FC236}">
                <a16:creationId xmlns:a16="http://schemas.microsoft.com/office/drawing/2014/main" id="{23F1A416-767A-4BC5-9CD8-8231D6FE7151}"/>
              </a:ext>
            </a:extLst>
          </p:cNvPr>
          <p:cNvSpPr/>
          <p:nvPr/>
        </p:nvSpPr>
        <p:spPr>
          <a:xfrm>
            <a:off x="6748973" y="396949"/>
            <a:ext cx="1547446" cy="1333927"/>
          </a:xfrm>
          <a:prstGeom prst="cloud">
            <a:avLst/>
          </a:prstGeom>
          <a:solidFill>
            <a:schemeClr val="bg1">
              <a:alpha val="51000"/>
            </a:schemeClr>
          </a:solidFill>
          <a:ln>
            <a:solidFill>
              <a:schemeClr val="accent1">
                <a:shade val="50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>
            <a:extLst>
              <a:ext uri="{FF2B5EF4-FFF2-40B4-BE49-F238E27FC236}">
                <a16:creationId xmlns:a16="http://schemas.microsoft.com/office/drawing/2014/main" id="{77B0C84C-B94A-408D-BED1-DAC851B8F47F}"/>
              </a:ext>
            </a:extLst>
          </p:cNvPr>
          <p:cNvSpPr/>
          <p:nvPr/>
        </p:nvSpPr>
        <p:spPr>
          <a:xfrm>
            <a:off x="1143000" y="2924676"/>
            <a:ext cx="3784209" cy="2879895"/>
          </a:xfrm>
          <a:prstGeom prst="cloud">
            <a:avLst/>
          </a:prstGeom>
          <a:solidFill>
            <a:schemeClr val="bg1">
              <a:alpha val="27000"/>
            </a:schemeClr>
          </a:solidFill>
          <a:ln>
            <a:solidFill>
              <a:schemeClr val="accent1">
                <a:shade val="50000"/>
                <a:alpha val="6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5B3084-2758-4543-BA2A-6987A633A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50" b="90000" l="10000" r="94500">
                        <a14:foregroundMark x1="29700" y1="15200" x2="20250" y2="6150"/>
                        <a14:foregroundMark x1="32550" y1="18450" x2="20250" y2="6950"/>
                        <a14:foregroundMark x1="20250" y1="6950" x2="20250" y2="6950"/>
                        <a14:foregroundMark x1="76650" y1="26250" x2="81400" y2="29550"/>
                        <a14:foregroundMark x1="56550" y1="24600" x2="62880" y2="23519"/>
                        <a14:foregroundMark x1="71624" y1="26448" x2="72350" y2="26850"/>
                        <a14:foregroundMark x1="68650" y1="24800" x2="69557" y2="25302"/>
                        <a14:foregroundMark x1="88204" y1="47056" x2="89550" y2="51350"/>
                        <a14:foregroundMark x1="85100" y1="37150" x2="88203" y2="47053"/>
                        <a14:foregroundMark x1="89550" y1="51350" x2="89200" y2="52300"/>
                        <a14:foregroundMark x1="92450" y1="41050" x2="94500" y2="48350"/>
                        <a14:foregroundMark x1="94500" y1="48350" x2="92834" y2="52900"/>
                        <a14:backgroundMark x1="91650" y1="62350" x2="86700" y2="56700"/>
                        <a14:backgroundMark x1="86700" y1="56700" x2="86700" y2="56600"/>
                        <a14:backgroundMark x1="83450" y1="43900" x2="87550" y2="47600"/>
                        <a14:backgroundMark x1="85300" y1="43300" x2="85300" y2="45150"/>
                        <a14:backgroundMark x1="88950" y1="41050" x2="90000" y2="42650"/>
                        <a14:backgroundMark x1="85700" y1="42250" x2="85700" y2="43500"/>
                        <a14:backgroundMark x1="91850" y1="48800" x2="90000" y2="53550"/>
                        <a14:backgroundMark x1="93300" y1="52900" x2="93300" y2="52900"/>
                        <a14:backgroundMark x1="92450" y1="52700" x2="92450" y2="52700"/>
                        <a14:backgroundMark x1="91850" y1="51700" x2="92850" y2="53350"/>
                        <a14:backgroundMark x1="27250" y1="73650" x2="25400" y2="75500"/>
                        <a14:backgroundMark x1="22900" y1="69950" x2="21700" y2="71200"/>
                        <a14:backgroundMark x1="63550" y1="21150" x2="63750" y2="21550"/>
                        <a14:backgroundMark x1="64750" y1="23800" x2="64750" y2="23800"/>
                        <a14:backgroundMark x1="66800" y1="25450" x2="68050" y2="25450"/>
                        <a14:backgroundMark x1="65200" y1="24600" x2="70100" y2="23600"/>
                        <a14:backgroundMark x1="62900" y1="22550" x2="65200" y2="24000"/>
                        <a14:backgroundMark x1="67650" y1="25850" x2="68050" y2="25850"/>
                        <a14:backgroundMark x1="66400" y1="24000" x2="66200" y2="24400"/>
                        <a14:backgroundMark x1="69900" y1="25050" x2="71350" y2="2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8" y="5317587"/>
            <a:ext cx="1399735" cy="1399735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C8CEF7-6F25-4F54-96DB-8A3B757DF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7581" y="396949"/>
            <a:ext cx="7733711" cy="42038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Основной этап</a:t>
            </a: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70000"/>
              </a:lnSpc>
              <a:spcBef>
                <a:spcPts val="1200"/>
              </a:spcBef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F6FAAE-710A-475D-9AC6-9AF12C4C3B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94" y="905522"/>
            <a:ext cx="5519811" cy="551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054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лако 8">
            <a:extLst>
              <a:ext uri="{FF2B5EF4-FFF2-40B4-BE49-F238E27FC236}">
                <a16:creationId xmlns:a16="http://schemas.microsoft.com/office/drawing/2014/main" id="{23F1A416-767A-4BC5-9CD8-8231D6FE7151}"/>
              </a:ext>
            </a:extLst>
          </p:cNvPr>
          <p:cNvSpPr/>
          <p:nvPr/>
        </p:nvSpPr>
        <p:spPr>
          <a:xfrm>
            <a:off x="6748973" y="396949"/>
            <a:ext cx="1547446" cy="1333927"/>
          </a:xfrm>
          <a:prstGeom prst="cloud">
            <a:avLst/>
          </a:prstGeom>
          <a:solidFill>
            <a:schemeClr val="bg1">
              <a:alpha val="51000"/>
            </a:schemeClr>
          </a:solidFill>
          <a:ln>
            <a:solidFill>
              <a:schemeClr val="accent1">
                <a:shade val="50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>
            <a:extLst>
              <a:ext uri="{FF2B5EF4-FFF2-40B4-BE49-F238E27FC236}">
                <a16:creationId xmlns:a16="http://schemas.microsoft.com/office/drawing/2014/main" id="{77B0C84C-B94A-408D-BED1-DAC851B8F47F}"/>
              </a:ext>
            </a:extLst>
          </p:cNvPr>
          <p:cNvSpPr/>
          <p:nvPr/>
        </p:nvSpPr>
        <p:spPr>
          <a:xfrm>
            <a:off x="1143000" y="2924676"/>
            <a:ext cx="3784209" cy="2879895"/>
          </a:xfrm>
          <a:prstGeom prst="cloud">
            <a:avLst/>
          </a:prstGeom>
          <a:solidFill>
            <a:schemeClr val="bg1">
              <a:alpha val="27000"/>
            </a:schemeClr>
          </a:solidFill>
          <a:ln>
            <a:solidFill>
              <a:schemeClr val="accent1">
                <a:shade val="50000"/>
                <a:alpha val="6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5B3084-2758-4543-BA2A-6987A633A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50" b="90000" l="10000" r="94500">
                        <a14:foregroundMark x1="29700" y1="15200" x2="20250" y2="6150"/>
                        <a14:foregroundMark x1="32550" y1="18450" x2="20250" y2="6950"/>
                        <a14:foregroundMark x1="20250" y1="6950" x2="20250" y2="6950"/>
                        <a14:foregroundMark x1="76650" y1="26250" x2="81400" y2="29550"/>
                        <a14:foregroundMark x1="56550" y1="24600" x2="62880" y2="23519"/>
                        <a14:foregroundMark x1="71624" y1="26448" x2="72350" y2="26850"/>
                        <a14:foregroundMark x1="68650" y1="24800" x2="69557" y2="25302"/>
                        <a14:foregroundMark x1="88204" y1="47056" x2="89550" y2="51350"/>
                        <a14:foregroundMark x1="85100" y1="37150" x2="88203" y2="47053"/>
                        <a14:foregroundMark x1="89550" y1="51350" x2="89200" y2="52300"/>
                        <a14:foregroundMark x1="92450" y1="41050" x2="94500" y2="48350"/>
                        <a14:foregroundMark x1="94500" y1="48350" x2="92834" y2="52900"/>
                        <a14:backgroundMark x1="91650" y1="62350" x2="86700" y2="56700"/>
                        <a14:backgroundMark x1="86700" y1="56700" x2="86700" y2="56600"/>
                        <a14:backgroundMark x1="83450" y1="43900" x2="87550" y2="47600"/>
                        <a14:backgroundMark x1="85300" y1="43300" x2="85300" y2="45150"/>
                        <a14:backgroundMark x1="88950" y1="41050" x2="90000" y2="42650"/>
                        <a14:backgroundMark x1="85700" y1="42250" x2="85700" y2="43500"/>
                        <a14:backgroundMark x1="91850" y1="48800" x2="90000" y2="53550"/>
                        <a14:backgroundMark x1="93300" y1="52900" x2="93300" y2="52900"/>
                        <a14:backgroundMark x1="92450" y1="52700" x2="92450" y2="52700"/>
                        <a14:backgroundMark x1="91850" y1="51700" x2="92850" y2="53350"/>
                        <a14:backgroundMark x1="27250" y1="73650" x2="25400" y2="75500"/>
                        <a14:backgroundMark x1="22900" y1="69950" x2="21700" y2="71200"/>
                        <a14:backgroundMark x1="63550" y1="21150" x2="63750" y2="21550"/>
                        <a14:backgroundMark x1="64750" y1="23800" x2="64750" y2="23800"/>
                        <a14:backgroundMark x1="66800" y1="25450" x2="68050" y2="25450"/>
                        <a14:backgroundMark x1="65200" y1="24600" x2="70100" y2="23600"/>
                        <a14:backgroundMark x1="62900" y1="22550" x2="65200" y2="24000"/>
                        <a14:backgroundMark x1="67650" y1="25850" x2="68050" y2="25850"/>
                        <a14:backgroundMark x1="66400" y1="24000" x2="66200" y2="24400"/>
                        <a14:backgroundMark x1="69900" y1="25050" x2="71350" y2="2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8" y="5317587"/>
            <a:ext cx="1399735" cy="1399735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C8CEF7-6F25-4F54-96DB-8A3B757DF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7581" y="396949"/>
            <a:ext cx="7733711" cy="42038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Основной этап</a:t>
            </a: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lnSpc>
                <a:spcPct val="17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70000"/>
              </a:lnSpc>
              <a:spcBef>
                <a:spcPts val="1200"/>
              </a:spcBef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51AE3A-D171-45E1-9258-0CF18B74B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314" y="770669"/>
            <a:ext cx="5690382" cy="569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7445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</TotalTime>
  <Words>325</Words>
  <Application>Microsoft Office PowerPoint</Application>
  <PresentationFormat>Экран (4:3)</PresentationFormat>
  <Paragraphs>61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Comic Sans MS</vt:lpstr>
      <vt:lpstr>Тема Office</vt:lpstr>
      <vt:lpstr>Проект во второй младшей группе «Удивительный мир насекомых»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ДС 11</dc:creator>
  <cp:lastModifiedBy>User</cp:lastModifiedBy>
  <cp:revision>11</cp:revision>
  <dcterms:created xsi:type="dcterms:W3CDTF">2026-04-14T07:49:22Z</dcterms:created>
  <dcterms:modified xsi:type="dcterms:W3CDTF">2026-04-14T16:19:39Z</dcterms:modified>
</cp:coreProperties>
</file>