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93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628800"/>
            <a:ext cx="6172200" cy="1894362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Три кота</a:t>
            </a:r>
            <a:endParaRPr lang="ru-RU" sz="5400" dirty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3356992"/>
            <a:ext cx="6400800" cy="16002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Среднесрочный проект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6016" y="4509120"/>
            <a:ext cx="4176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Выполнила: </a:t>
            </a:r>
            <a:r>
              <a:rPr lang="ru-RU" sz="2000" dirty="0" err="1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Вагина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 Т. В.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  <a:cs typeface="Arial" pitchFamily="34" charset="0"/>
              </a:rPr>
              <a:t>Первая младшая группа «Петушок»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6" name="Рисунок 5" descr="photo_2025-06-29_15-49-41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rcRect t="35300" b="12201"/>
          <a:stretch>
            <a:fillRect/>
          </a:stretch>
        </p:blipFill>
        <p:spPr>
          <a:xfrm>
            <a:off x="5292080" y="692696"/>
            <a:ext cx="3662174" cy="256348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707904" y="6093296"/>
            <a:ext cx="1789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Верхняя Пышма</a:t>
            </a:r>
            <a:b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2025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548680"/>
            <a:ext cx="3215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МАДОУ «Детский сад №11»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0768"/>
            <a:ext cx="45365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Пальчиковая гимнастика «</a:t>
            </a:r>
            <a:r>
              <a:rPr lang="ru-RU" sz="2800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Говорушки-ладушки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»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photo_2025-06-29_15-49-34.jpg"/>
          <p:cNvPicPr>
            <a:picLocks noChangeAspect="1"/>
          </p:cNvPicPr>
          <p:nvPr/>
        </p:nvPicPr>
        <p:blipFill>
          <a:blip r:embed="rId2" cstate="print"/>
          <a:srcRect t="12883" b="23988"/>
          <a:stretch>
            <a:fillRect/>
          </a:stretch>
        </p:blipFill>
        <p:spPr>
          <a:xfrm>
            <a:off x="5004048" y="404664"/>
            <a:ext cx="3456384" cy="2909275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8" name="Рисунок 7" descr="photo_2025-06-29_18-45-39.jpg"/>
          <p:cNvPicPr>
            <a:picLocks noChangeAspect="1"/>
          </p:cNvPicPr>
          <p:nvPr/>
        </p:nvPicPr>
        <p:blipFill>
          <a:blip r:embed="rId3" cstate="print"/>
          <a:srcRect t="18500" b="9668"/>
          <a:stretch>
            <a:fillRect/>
          </a:stretch>
        </p:blipFill>
        <p:spPr>
          <a:xfrm>
            <a:off x="395536" y="3645024"/>
            <a:ext cx="5436096" cy="2928652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2025-06-29_15-48-51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rcRect r="4326" b="4851"/>
          <a:stretch>
            <a:fillRect/>
          </a:stretch>
        </p:blipFill>
        <p:spPr>
          <a:xfrm>
            <a:off x="4211960" y="260648"/>
            <a:ext cx="4342729" cy="3024336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3" name="Рисунок 2" descr="photo_2025-06-29_15-49-00.jpg"/>
          <p:cNvPicPr>
            <a:picLocks noChangeAspect="1"/>
          </p:cNvPicPr>
          <p:nvPr/>
        </p:nvPicPr>
        <p:blipFill>
          <a:blip r:embed="rId3" cstate="print"/>
          <a:srcRect l="15350" r="14563"/>
          <a:stretch>
            <a:fillRect/>
          </a:stretch>
        </p:blipFill>
        <p:spPr>
          <a:xfrm>
            <a:off x="467544" y="3567968"/>
            <a:ext cx="2880320" cy="3082247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4" name="Рисунок 3" descr="photo_2025-06-29_15-48-56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rcRect t="8001" r="9050" b="14300"/>
          <a:stretch>
            <a:fillRect/>
          </a:stretch>
        </p:blipFill>
        <p:spPr>
          <a:xfrm>
            <a:off x="3779912" y="3573016"/>
            <a:ext cx="4832512" cy="3096344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2708920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Дидактическая игра «Котик-рыболов»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Рисунок 6" descr="photo_2025-06-29_15-49-06.jpg"/>
          <p:cNvPicPr>
            <a:picLocks noChangeAspect="1"/>
          </p:cNvPicPr>
          <p:nvPr/>
        </p:nvPicPr>
        <p:blipFill>
          <a:blip r:embed="rId5" cstate="print"/>
          <a:srcRect l="13776" b="3801"/>
          <a:stretch>
            <a:fillRect/>
          </a:stretch>
        </p:blipFill>
        <p:spPr>
          <a:xfrm>
            <a:off x="467544" y="260648"/>
            <a:ext cx="2952328" cy="2304256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268760"/>
            <a:ext cx="3744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Занятие по лепке «Божьи коровки»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photo_2025-06-29_15-49-13.jpg"/>
          <p:cNvPicPr>
            <a:picLocks noChangeAspect="1"/>
          </p:cNvPicPr>
          <p:nvPr/>
        </p:nvPicPr>
        <p:blipFill>
          <a:blip r:embed="rId2" cstate="print"/>
          <a:srcRect t="28520" b="4577"/>
          <a:stretch>
            <a:fillRect/>
          </a:stretch>
        </p:blipFill>
        <p:spPr>
          <a:xfrm>
            <a:off x="395536" y="3501008"/>
            <a:ext cx="5596678" cy="2808312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6" name="Рисунок 5" descr="photo_2025-06-29_15-49-14.jpg"/>
          <p:cNvPicPr>
            <a:picLocks noChangeAspect="1"/>
          </p:cNvPicPr>
          <p:nvPr/>
        </p:nvPicPr>
        <p:blipFill>
          <a:blip r:embed="rId3" cstate="print"/>
          <a:srcRect l="5252" t="8001" b="11151"/>
          <a:stretch>
            <a:fillRect/>
          </a:stretch>
        </p:blipFill>
        <p:spPr>
          <a:xfrm>
            <a:off x="5580112" y="260648"/>
            <a:ext cx="2790740" cy="2925988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7" name="Рисунок 6" descr="photo_2025-06-29_15-49-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3501008"/>
            <a:ext cx="2085696" cy="2780928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2025-06-29_15-49-16.jpg"/>
          <p:cNvPicPr>
            <a:picLocks noChangeAspect="1"/>
          </p:cNvPicPr>
          <p:nvPr/>
        </p:nvPicPr>
        <p:blipFill>
          <a:blip r:embed="rId2" cstate="print"/>
          <a:srcRect l="7088" t="28596" r="2581" b="2581"/>
          <a:stretch>
            <a:fillRect/>
          </a:stretch>
        </p:blipFill>
        <p:spPr>
          <a:xfrm>
            <a:off x="3635896" y="3789040"/>
            <a:ext cx="5040560" cy="288032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3" name="Рисунок 2" descr="photo_2025-06-29_15-49-19.jpg"/>
          <p:cNvPicPr>
            <a:picLocks noChangeAspect="1"/>
          </p:cNvPicPr>
          <p:nvPr/>
        </p:nvPicPr>
        <p:blipFill>
          <a:blip r:embed="rId3" cstate="print">
            <a:lum bright="20000" contrast="20000"/>
          </a:blip>
          <a:srcRect t="18500" b="3801"/>
          <a:stretch>
            <a:fillRect/>
          </a:stretch>
        </p:blipFill>
        <p:spPr>
          <a:xfrm>
            <a:off x="5292080" y="260648"/>
            <a:ext cx="3141096" cy="325038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4" name="Рисунок 3" descr="photo_2025-06-29_15-49-17.jpg"/>
          <p:cNvPicPr>
            <a:picLocks noChangeAspect="1"/>
          </p:cNvPicPr>
          <p:nvPr/>
        </p:nvPicPr>
        <p:blipFill>
          <a:blip r:embed="rId4" cstate="print"/>
          <a:srcRect l="19198" t="6393" r="7948" b="17662"/>
          <a:stretch>
            <a:fillRect/>
          </a:stretch>
        </p:blipFill>
        <p:spPr>
          <a:xfrm>
            <a:off x="251520" y="3789040"/>
            <a:ext cx="3131511" cy="2448272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1466781"/>
            <a:ext cx="4392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Занятие по аппликации «Солнышко»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hoto_2025-06-29_15-49-29.jpg"/>
          <p:cNvPicPr>
            <a:picLocks noChangeAspect="1"/>
          </p:cNvPicPr>
          <p:nvPr/>
        </p:nvPicPr>
        <p:blipFill>
          <a:blip r:embed="rId2" cstate="print"/>
          <a:srcRect r="5901" b="2751"/>
          <a:stretch>
            <a:fillRect/>
          </a:stretch>
        </p:blipFill>
        <p:spPr>
          <a:xfrm>
            <a:off x="4427984" y="260648"/>
            <a:ext cx="4176464" cy="3237203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3" name="Рисунок 2" descr="photo_2025-06-29_15-49-22.jpg"/>
          <p:cNvPicPr>
            <a:picLocks noChangeAspect="1"/>
          </p:cNvPicPr>
          <p:nvPr/>
        </p:nvPicPr>
        <p:blipFill>
          <a:blip r:embed="rId3" cstate="print"/>
          <a:srcRect t="7114"/>
          <a:stretch>
            <a:fillRect/>
          </a:stretch>
        </p:blipFill>
        <p:spPr>
          <a:xfrm>
            <a:off x="395536" y="2052585"/>
            <a:ext cx="3744416" cy="4637396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5" name="Рисунок 4" descr="photo_2025-06-29_15-49-30.jpg"/>
          <p:cNvPicPr>
            <a:picLocks noChangeAspect="1"/>
          </p:cNvPicPr>
          <p:nvPr/>
        </p:nvPicPr>
        <p:blipFill>
          <a:blip r:embed="rId4" cstate="print">
            <a:lum bright="10000" contrast="10000"/>
          </a:blip>
          <a:srcRect l="1513" t="14300" r="9093" b="4851"/>
          <a:stretch>
            <a:fillRect/>
          </a:stretch>
        </p:blipFill>
        <p:spPr>
          <a:xfrm>
            <a:off x="4427984" y="3717032"/>
            <a:ext cx="2664296" cy="2952328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404664"/>
            <a:ext cx="4104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Игра малой подвижности: «Клубок для кота»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Подвижная игра: «На зарядку становись»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Продукт проекта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3" name="Рисунок 2" descr="photo_2025-06-29_15-49-56.jpg"/>
          <p:cNvPicPr>
            <a:picLocks noChangeAspect="1"/>
          </p:cNvPicPr>
          <p:nvPr/>
        </p:nvPicPr>
        <p:blipFill>
          <a:blip r:embed="rId2" cstate="print"/>
          <a:srcRect b="29315"/>
          <a:stretch>
            <a:fillRect/>
          </a:stretch>
        </p:blipFill>
        <p:spPr>
          <a:xfrm>
            <a:off x="539552" y="1556792"/>
            <a:ext cx="4392488" cy="2299398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4" name="Рисунок 3" descr="photo_2025-06-29_15-49-51 (2).jpg"/>
          <p:cNvPicPr>
            <a:picLocks noChangeAspect="1"/>
          </p:cNvPicPr>
          <p:nvPr/>
        </p:nvPicPr>
        <p:blipFill>
          <a:blip r:embed="rId3" cstate="print"/>
          <a:srcRect t="15350" b="8001"/>
          <a:stretch>
            <a:fillRect/>
          </a:stretch>
        </p:blipFill>
        <p:spPr>
          <a:xfrm>
            <a:off x="395537" y="4027126"/>
            <a:ext cx="2520280" cy="2572723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5" name="Рисунок 4" descr="photo_2025-06-29_15-49-52.jpg"/>
          <p:cNvPicPr>
            <a:picLocks noChangeAspect="1"/>
          </p:cNvPicPr>
          <p:nvPr/>
        </p:nvPicPr>
        <p:blipFill>
          <a:blip r:embed="rId4" cstate="print"/>
          <a:srcRect l="9447" t="6951" r="2455" b="3801"/>
          <a:stretch>
            <a:fillRect/>
          </a:stretch>
        </p:blipFill>
        <p:spPr>
          <a:xfrm>
            <a:off x="5292079" y="2060848"/>
            <a:ext cx="3415721" cy="4608512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6" name="Рисунок 5" descr="photo_2025-06-29_15-49-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4005064"/>
            <a:ext cx="1979965" cy="263691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Мамы-мастерицы, которые сшили и связали одежду для котиков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3" name="Рисунок 2" descr="photo_2025-06-29_15-49-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772816"/>
            <a:ext cx="3478311" cy="4632404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6" name="Рисунок 5" descr="hand-drawn-yarn-knitting.png"/>
          <p:cNvPicPr>
            <a:picLocks noChangeAspect="1"/>
          </p:cNvPicPr>
          <p:nvPr/>
        </p:nvPicPr>
        <p:blipFill>
          <a:blip r:embed="rId3" cstate="print"/>
          <a:srcRect l="1051" t="2101" r="53800" b="62200"/>
          <a:stretch>
            <a:fillRect/>
          </a:stretch>
        </p:blipFill>
        <p:spPr>
          <a:xfrm>
            <a:off x="7092280" y="836712"/>
            <a:ext cx="1008112" cy="797112"/>
          </a:xfrm>
          <a:prstGeom prst="rect">
            <a:avLst/>
          </a:prstGeom>
        </p:spPr>
      </p:pic>
      <p:pic>
        <p:nvPicPr>
          <p:cNvPr id="5" name="Рисунок 4" descr="дети 0.JPG"/>
          <p:cNvPicPr>
            <a:picLocks noChangeAspect="1"/>
          </p:cNvPicPr>
          <p:nvPr/>
        </p:nvPicPr>
        <p:blipFill>
          <a:blip r:embed="rId4" cstate="print">
            <a:lum contrast="10000"/>
          </a:blip>
          <a:stretch>
            <a:fillRect/>
          </a:stretch>
        </p:blipFill>
        <p:spPr>
          <a:xfrm>
            <a:off x="683568" y="1772816"/>
            <a:ext cx="3460371" cy="4608512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548680"/>
            <a:ext cx="3528392" cy="186308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Спасибо 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за внимание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3" name="Рисунок 2" descr="photo_2025-06-29_15-49-47.jpg"/>
          <p:cNvPicPr>
            <a:picLocks noChangeAspect="1"/>
          </p:cNvPicPr>
          <p:nvPr/>
        </p:nvPicPr>
        <p:blipFill>
          <a:blip r:embed="rId2" cstate="print"/>
          <a:srcRect l="1795" t="14920"/>
          <a:stretch>
            <a:fillRect/>
          </a:stretch>
        </p:blipFill>
        <p:spPr>
          <a:xfrm>
            <a:off x="6300192" y="3573016"/>
            <a:ext cx="2843808" cy="3284984"/>
          </a:xfrm>
          <a:prstGeom prst="rect">
            <a:avLst/>
          </a:prstGeom>
        </p:spPr>
      </p:pic>
      <p:pic>
        <p:nvPicPr>
          <p:cNvPr id="4" name="Рисунок 3" descr="photo_2025-06-29_15-49-48.jpg"/>
          <p:cNvPicPr>
            <a:picLocks noChangeAspect="1"/>
          </p:cNvPicPr>
          <p:nvPr/>
        </p:nvPicPr>
        <p:blipFill>
          <a:blip r:embed="rId3" cstate="print"/>
          <a:srcRect t="11601" r="6684"/>
          <a:stretch>
            <a:fillRect/>
          </a:stretch>
        </p:blipFill>
        <p:spPr>
          <a:xfrm>
            <a:off x="0" y="3356992"/>
            <a:ext cx="2771800" cy="3501008"/>
          </a:xfrm>
          <a:prstGeom prst="rect">
            <a:avLst/>
          </a:prstGeom>
        </p:spPr>
      </p:pic>
      <p:pic>
        <p:nvPicPr>
          <p:cNvPr id="5" name="Рисунок 4" descr="photo_2025-06-29_15-49-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0192" y="0"/>
            <a:ext cx="2843808" cy="3600400"/>
          </a:xfrm>
          <a:prstGeom prst="rect">
            <a:avLst/>
          </a:prstGeom>
        </p:spPr>
      </p:pic>
      <p:pic>
        <p:nvPicPr>
          <p:cNvPr id="6" name="Рисунок 5" descr="photo_2025-06-29_15-49-50.jpg"/>
          <p:cNvPicPr>
            <a:picLocks noChangeAspect="1"/>
          </p:cNvPicPr>
          <p:nvPr/>
        </p:nvPicPr>
        <p:blipFill>
          <a:blip r:embed="rId5" cstate="print"/>
          <a:srcRect b="3401"/>
          <a:stretch>
            <a:fillRect/>
          </a:stretch>
        </p:blipFill>
        <p:spPr>
          <a:xfrm>
            <a:off x="0" y="-1"/>
            <a:ext cx="2771800" cy="3384539"/>
          </a:xfrm>
          <a:prstGeom prst="rect">
            <a:avLst/>
          </a:prstGeom>
        </p:spPr>
      </p:pic>
      <p:pic>
        <p:nvPicPr>
          <p:cNvPr id="7" name="Рисунок 6" descr="photo_2025-06-29_15-49-39 (2).jpg"/>
          <p:cNvPicPr>
            <a:picLocks noChangeAspect="1"/>
          </p:cNvPicPr>
          <p:nvPr/>
        </p:nvPicPr>
        <p:blipFill>
          <a:blip r:embed="rId6" cstate="print"/>
          <a:srcRect l="21039" t="12842" r="6825" b="26653"/>
          <a:stretch>
            <a:fillRect/>
          </a:stretch>
        </p:blipFill>
        <p:spPr>
          <a:xfrm>
            <a:off x="2771800" y="2996952"/>
            <a:ext cx="3528392" cy="38610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Актуальность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556792"/>
            <a:ext cx="8208912" cy="487375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>
                <a:latin typeface="Georgia" pitchFamily="18" charset="0"/>
              </a:rPr>
              <a:t>		В современном дошкольном образовании важным аспектом является создание развивающей и увлекательной среды, способствующей формированию познавательных интересов, эмоциональной сферы и коммуникативных навыков малышей. Использование игровых персонажей в виде игрушек помогает сделать образовательный процесс более ярким, запоминающимся и мотивирующим для детей. </a:t>
            </a:r>
          </a:p>
          <a:p>
            <a:pPr algn="just">
              <a:buNone/>
            </a:pPr>
            <a:r>
              <a:rPr lang="ru-RU" dirty="0" smtClean="0">
                <a:latin typeface="Georgia" pitchFamily="18" charset="0"/>
              </a:rPr>
              <a:t>		Проект "Три кота" способствует развитию воображения, внимательности и любознательности у малышей через взаимодействие с героями, которые сопровождают их в различных видах деятельности.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Цели и задачи проекта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7467600" cy="487375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Georgia" pitchFamily="18" charset="0"/>
              </a:rPr>
              <a:t>	</a:t>
            </a:r>
            <a:r>
              <a:rPr lang="ru-RU" i="1" dirty="0" smtClean="0">
                <a:latin typeface="Georgia" pitchFamily="18" charset="0"/>
              </a:rPr>
              <a:t>Цель проекта: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		Создать увлекательную и познавательную игровую среду в группе с помощью трёх персонажей — котов, которые принимают участие в проведении занятий, знакомить детей с новыми понятиями и развивать их творческие способности.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	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	</a:t>
            </a:r>
            <a:r>
              <a:rPr lang="ru-RU" i="1" dirty="0" smtClean="0">
                <a:latin typeface="Georgia" pitchFamily="18" charset="0"/>
              </a:rPr>
              <a:t>Задачи проекта:</a:t>
            </a:r>
          </a:p>
          <a:p>
            <a:pPr>
              <a:buSzPct val="170000"/>
              <a:buFont typeface="Arial" pitchFamily="34" charset="0"/>
              <a:buChar char="•"/>
            </a:pPr>
            <a:r>
              <a:rPr lang="ru-RU" dirty="0" smtClean="0">
                <a:latin typeface="Georgia" pitchFamily="18" charset="0"/>
              </a:rPr>
              <a:t>Изготовить три игрушки-кота в технике папье-маше для использования в образовательном процессе.</a:t>
            </a:r>
          </a:p>
          <a:p>
            <a:pPr>
              <a:buSzPct val="170000"/>
              <a:buFont typeface="Arial" pitchFamily="34" charset="0"/>
              <a:buChar char="•"/>
            </a:pPr>
            <a:r>
              <a:rPr lang="ru-RU" dirty="0" smtClean="0">
                <a:latin typeface="Georgia" pitchFamily="18" charset="0"/>
              </a:rPr>
              <a:t>Создать одежду для игрушек с участием родителей, чтобы каждый герой имел свой уникальный образ.</a:t>
            </a:r>
          </a:p>
          <a:p>
            <a:pPr>
              <a:buSzPct val="170000"/>
              <a:buFont typeface="Arial" pitchFamily="34" charset="0"/>
              <a:buChar char="•"/>
            </a:pPr>
            <a:r>
              <a:rPr lang="ru-RU" dirty="0" smtClean="0">
                <a:latin typeface="Georgia" pitchFamily="18" charset="0"/>
              </a:rPr>
              <a:t>Разработать сценарии занятий и игр с участием котов для различных видов деятельности (физкультура, ИЗО, экспериментирование).</a:t>
            </a:r>
          </a:p>
          <a:p>
            <a:pPr>
              <a:buSzPct val="170000"/>
              <a:buFont typeface="Arial" pitchFamily="34" charset="0"/>
              <a:buChar char="•"/>
            </a:pPr>
            <a:r>
              <a:rPr lang="ru-RU" dirty="0" smtClean="0">
                <a:latin typeface="Georgia" pitchFamily="18" charset="0"/>
              </a:rPr>
              <a:t>Внедрять персонажей в ежедневную деятельность группы для повышения интереса детей к обучению и развитию коммуникативных навыков.</a:t>
            </a:r>
            <a:endParaRPr lang="ru-RU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99176" cy="614129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Материалы:</a:t>
            </a:r>
          </a:p>
          <a:p>
            <a:pPr>
              <a:buSzPct val="170000"/>
              <a:buFont typeface="Arial" pitchFamily="34" charset="0"/>
              <a:buChar char="•"/>
            </a:pPr>
            <a:r>
              <a:rPr lang="ru-RU" dirty="0" err="1" smtClean="0">
                <a:latin typeface="Georgia" pitchFamily="18" charset="0"/>
              </a:rPr>
              <a:t>Видео-материал</a:t>
            </a:r>
            <a:r>
              <a:rPr lang="ru-RU" dirty="0" smtClean="0">
                <a:latin typeface="Georgia" pitchFamily="18" charset="0"/>
              </a:rPr>
              <a:t> (мультфильм «Три кота»);</a:t>
            </a:r>
          </a:p>
          <a:p>
            <a:pPr>
              <a:buSzPct val="170000"/>
              <a:buFont typeface="Arial" pitchFamily="34" charset="0"/>
              <a:buChar char="•"/>
            </a:pPr>
            <a:r>
              <a:rPr lang="ru-RU" dirty="0" smtClean="0">
                <a:latin typeface="Georgia" pitchFamily="18" charset="0"/>
              </a:rPr>
              <a:t>Дидактические игры: «Котик-рыболов», </a:t>
            </a:r>
            <a:r>
              <a:rPr lang="ru-RU" dirty="0" err="1" smtClean="0">
                <a:latin typeface="Georgia" pitchFamily="18" charset="0"/>
              </a:rPr>
              <a:t>пазлы</a:t>
            </a:r>
            <a:r>
              <a:rPr lang="ru-RU" dirty="0" smtClean="0">
                <a:latin typeface="Georgia" pitchFamily="18" charset="0"/>
              </a:rPr>
              <a:t> «Три кота»; </a:t>
            </a:r>
          </a:p>
          <a:p>
            <a:pPr>
              <a:buSzPct val="170000"/>
              <a:buFont typeface="Arial" pitchFamily="34" charset="0"/>
              <a:buChar char="•"/>
            </a:pPr>
            <a:r>
              <a:rPr lang="ru-RU" dirty="0" smtClean="0">
                <a:latin typeface="Georgia" pitchFamily="18" charset="0"/>
              </a:rPr>
              <a:t>Художественная литература по теме проекта.</a:t>
            </a:r>
          </a:p>
          <a:p>
            <a:pPr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Вид проекта:</a:t>
            </a:r>
          </a:p>
          <a:p>
            <a:pPr>
              <a:buNone/>
            </a:pPr>
            <a:r>
              <a:rPr lang="ru-RU" dirty="0" smtClean="0">
                <a:latin typeface="Georgia" pitchFamily="18" charset="0"/>
              </a:rPr>
              <a:t>   Групповой, информационно-исследовательский, творческий.</a:t>
            </a:r>
          </a:p>
          <a:p>
            <a:pPr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Сроки реализации: </a:t>
            </a:r>
            <a:r>
              <a:rPr lang="ru-RU" sz="1800" b="1" dirty="0" smtClean="0">
                <a:latin typeface="Georgia" pitchFamily="18" charset="0"/>
              </a:rPr>
              <a:t/>
            </a:r>
            <a:br>
              <a:rPr lang="ru-RU" sz="1800" b="1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Апрель – май.</a:t>
            </a:r>
          </a:p>
          <a:p>
            <a:pPr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Участники проекта: 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Дети, воспитатели, родители.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Подготовительный этап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SzPct val="170000"/>
              <a:buFont typeface="Arial" pitchFamily="34" charset="0"/>
              <a:buChar char="•"/>
            </a:pPr>
            <a:r>
              <a:rPr lang="ru-RU" dirty="0" smtClean="0">
                <a:latin typeface="Georgia" pitchFamily="18" charset="0"/>
              </a:rPr>
              <a:t>Постановка цели и задач проекта; </a:t>
            </a:r>
          </a:p>
          <a:p>
            <a:pPr>
              <a:buSzPct val="170000"/>
              <a:buFont typeface="Arial" pitchFamily="34" charset="0"/>
              <a:buChar char="•"/>
            </a:pPr>
            <a:r>
              <a:rPr lang="ru-RU" dirty="0" smtClean="0">
                <a:latin typeface="Georgia" pitchFamily="18" charset="0"/>
              </a:rPr>
              <a:t>Поиск и сбор информации по данной теме, выявление у детей интересующих вопросов по теме проекта;</a:t>
            </a:r>
          </a:p>
          <a:p>
            <a:pPr>
              <a:buSzPct val="170000"/>
              <a:buFont typeface="Arial" pitchFamily="34" charset="0"/>
              <a:buChar char="•"/>
            </a:pPr>
            <a:r>
              <a:rPr lang="ru-RU" dirty="0" smtClean="0">
                <a:latin typeface="Georgia" pitchFamily="18" charset="0"/>
              </a:rPr>
              <a:t>Разработка и изготовление методических материалов;</a:t>
            </a:r>
          </a:p>
          <a:p>
            <a:pPr>
              <a:buSzPct val="170000"/>
              <a:buFont typeface="Arial" pitchFamily="34" charset="0"/>
              <a:buChar char="•"/>
            </a:pPr>
            <a:r>
              <a:rPr lang="ru-RU" dirty="0" smtClean="0">
                <a:latin typeface="Georgia" pitchFamily="18" charset="0"/>
              </a:rPr>
              <a:t>Подборка художественной литературы, демонстрационного материала и </a:t>
            </a:r>
            <a:r>
              <a:rPr lang="ru-RU" dirty="0" err="1" smtClean="0">
                <a:latin typeface="Georgia" pitchFamily="18" charset="0"/>
              </a:rPr>
              <a:t>видео-материала</a:t>
            </a:r>
            <a:r>
              <a:rPr lang="ru-RU" dirty="0" smtClean="0">
                <a:latin typeface="Georgia" pitchFamily="18" charset="0"/>
              </a:rPr>
              <a:t> по теме проекта;</a:t>
            </a:r>
          </a:p>
          <a:p>
            <a:pPr>
              <a:buSzPct val="170000"/>
              <a:buFont typeface="Arial" pitchFamily="34" charset="0"/>
              <a:buChar char="•"/>
            </a:pPr>
            <a:r>
              <a:rPr lang="ru-RU" dirty="0" smtClean="0">
                <a:latin typeface="Georgia" pitchFamily="18" charset="0"/>
              </a:rPr>
              <a:t>Обсуждение с родителями дизайна одежды для каждого кота.</a:t>
            </a:r>
          </a:p>
          <a:p>
            <a:pPr>
              <a:buSzPct val="170000"/>
              <a:buFont typeface="Arial" pitchFamily="34" charset="0"/>
              <a:buChar char="•"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Основной этап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SzPct val="170000"/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Познавательное развитие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Знакомство с героями и просмотр мультфильмов «Три кота»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err="1" smtClean="0">
                <a:latin typeface="Georgia" pitchFamily="18" charset="0"/>
              </a:rPr>
              <a:t>Дид</a:t>
            </a:r>
            <a:r>
              <a:rPr lang="ru-RU" dirty="0" smtClean="0">
                <a:latin typeface="Georgia" pitchFamily="18" charset="0"/>
              </a:rPr>
              <a:t>. игра: </a:t>
            </a:r>
            <a:r>
              <a:rPr lang="ru-RU" dirty="0" err="1" smtClean="0">
                <a:latin typeface="Georgia" pitchFamily="18" charset="0"/>
              </a:rPr>
              <a:t>пазлы</a:t>
            </a:r>
            <a:r>
              <a:rPr lang="ru-RU" dirty="0" smtClean="0">
                <a:latin typeface="Georgia" pitchFamily="18" charset="0"/>
              </a:rPr>
              <a:t> «Три кота»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Экспериментирование «Ловись рыбка»</a:t>
            </a:r>
          </a:p>
          <a:p>
            <a:pPr>
              <a:buSzPct val="170000"/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Речевое развитие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Пальчиковая гимнастика «</a:t>
            </a:r>
            <a:r>
              <a:rPr lang="ru-RU" dirty="0" err="1" smtClean="0">
                <a:latin typeface="Georgia" pitchFamily="18" charset="0"/>
              </a:rPr>
              <a:t>Говорушки-ладушки</a:t>
            </a:r>
            <a:r>
              <a:rPr lang="ru-RU" dirty="0" smtClean="0">
                <a:latin typeface="Georgia" pitchFamily="18" charset="0"/>
              </a:rPr>
              <a:t>»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err="1" smtClean="0">
                <a:latin typeface="Georgia" pitchFamily="18" charset="0"/>
              </a:rPr>
              <a:t>Дид</a:t>
            </a:r>
            <a:r>
              <a:rPr lang="ru-RU" dirty="0" smtClean="0">
                <a:latin typeface="Georgia" pitchFamily="18" charset="0"/>
              </a:rPr>
              <a:t>. игра: «Котик-рыболов»</a:t>
            </a:r>
          </a:p>
          <a:p>
            <a:pPr>
              <a:buSzPct val="170000"/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Художественно-эстетическое развитие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Занятие по лепке «Божьи коровки»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Занятие по аппликации «Солнышко»</a:t>
            </a:r>
          </a:p>
          <a:p>
            <a:pPr>
              <a:buSzPct val="170000"/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Физическая культура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Игра малой подвижности: «Клубок для кота»</a:t>
            </a:r>
            <a:br>
              <a:rPr lang="ru-RU" dirty="0" smtClean="0">
                <a:latin typeface="Georgia" pitchFamily="18" charset="0"/>
              </a:rPr>
            </a:br>
            <a:r>
              <a:rPr lang="ru-RU" dirty="0" smtClean="0">
                <a:latin typeface="Georgia" pitchFamily="18" charset="0"/>
              </a:rPr>
              <a:t>Подвижная игра: «На зарядку становись»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Заключительный этап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Содержимое 3" descr="photo_2025-06-29_15-49-4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3494518" cy="2620888"/>
          </a:xfrm>
          <a:ln w="57150">
            <a:solidFill>
              <a:schemeClr val="accent1"/>
            </a:solidFill>
          </a:ln>
        </p:spPr>
      </p:pic>
      <p:pic>
        <p:nvPicPr>
          <p:cNvPr id="5" name="Рисунок 4" descr="photo_2025-06-29_15-49-43.jpg"/>
          <p:cNvPicPr>
            <a:picLocks noChangeAspect="1"/>
          </p:cNvPicPr>
          <p:nvPr/>
        </p:nvPicPr>
        <p:blipFill>
          <a:blip r:embed="rId3" cstate="print"/>
          <a:srcRect l="6300"/>
          <a:stretch>
            <a:fillRect/>
          </a:stretch>
        </p:blipFill>
        <p:spPr>
          <a:xfrm>
            <a:off x="611560" y="4437112"/>
            <a:ext cx="2736304" cy="2074935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355976" y="1556792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Знакомство с героями и просмотр мультфильмов «Три кота»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Рисунок 6" descr="photo_2025-06-29_15-49-39 (2).jpg"/>
          <p:cNvPicPr>
            <a:picLocks noChangeAspect="1"/>
          </p:cNvPicPr>
          <p:nvPr/>
        </p:nvPicPr>
        <p:blipFill>
          <a:blip r:embed="rId4" cstate="print"/>
          <a:srcRect l="8049" t="12790" b="21650"/>
          <a:stretch>
            <a:fillRect/>
          </a:stretch>
        </p:blipFill>
        <p:spPr>
          <a:xfrm>
            <a:off x="4427984" y="3140968"/>
            <a:ext cx="3528393" cy="3350409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hoto_2025-06-29_15-49-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lum bright="20000" contrast="20000"/>
          </a:blip>
          <a:srcRect t="10929" b="13718"/>
          <a:stretch>
            <a:fillRect/>
          </a:stretch>
        </p:blipFill>
        <p:spPr>
          <a:xfrm>
            <a:off x="4355976" y="2852936"/>
            <a:ext cx="3384376" cy="3396374"/>
          </a:xfrm>
          <a:ln w="57150">
            <a:solidFill>
              <a:schemeClr val="accent1"/>
            </a:solidFill>
          </a:ln>
        </p:spPr>
      </p:pic>
      <p:pic>
        <p:nvPicPr>
          <p:cNvPr id="5" name="Рисунок 4" descr="photo_2025-06-29_15-49-09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395536" y="620688"/>
            <a:ext cx="3460371" cy="4608512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139952" y="1412776"/>
            <a:ext cx="446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Дидактическая игра: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пазлы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 «Три кота»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013176"/>
            <a:ext cx="4464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</a:rPr>
              <a:t>Экспериментирование «Ловись рыбка»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 descr="де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32656"/>
            <a:ext cx="2304256" cy="3068801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4" name="Рисунок 3" descr="дети1.JPG"/>
          <p:cNvPicPr>
            <a:picLocks noChangeAspect="1"/>
          </p:cNvPicPr>
          <p:nvPr/>
        </p:nvPicPr>
        <p:blipFill>
          <a:blip r:embed="rId3" cstate="print"/>
          <a:srcRect b="10127"/>
          <a:stretch>
            <a:fillRect/>
          </a:stretch>
        </p:blipFill>
        <p:spPr>
          <a:xfrm>
            <a:off x="5076056" y="3717032"/>
            <a:ext cx="2466580" cy="2952328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5" name="Рисунок 4" descr="дети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332656"/>
            <a:ext cx="3240360" cy="4315502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301</TotalTime>
  <Words>189</Words>
  <Application>Microsoft Office PowerPoint</Application>
  <PresentationFormat>Экран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Три кота</vt:lpstr>
      <vt:lpstr>Актуальность</vt:lpstr>
      <vt:lpstr>Цели и задачи проекта</vt:lpstr>
      <vt:lpstr>Слайд 4</vt:lpstr>
      <vt:lpstr>Подготовительный этап</vt:lpstr>
      <vt:lpstr>Основной этап</vt:lpstr>
      <vt:lpstr>Заключительный этап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Продукт проекта</vt:lpstr>
      <vt:lpstr>Мамы-мастерицы, которые сшили и связали одежду для котиков</vt:lpstr>
      <vt:lpstr>Спасибо 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Три кота</dc:title>
  <dc:creator>Лиза</dc:creator>
  <cp:lastModifiedBy>Лиза</cp:lastModifiedBy>
  <cp:revision>42</cp:revision>
  <dcterms:created xsi:type="dcterms:W3CDTF">2025-06-29T10:39:42Z</dcterms:created>
  <dcterms:modified xsi:type="dcterms:W3CDTF">2025-07-17T13:26:20Z</dcterms:modified>
</cp:coreProperties>
</file>