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54" r:id="rId1"/>
  </p:sldMasterIdLst>
  <p:sldIdLst>
    <p:sldId id="295" r:id="rId2"/>
    <p:sldId id="319" r:id="rId3"/>
    <p:sldId id="263" r:id="rId4"/>
    <p:sldId id="288" r:id="rId5"/>
    <p:sldId id="271" r:id="rId6"/>
    <p:sldId id="366" r:id="rId7"/>
    <p:sldId id="321" r:id="rId8"/>
    <p:sldId id="322" r:id="rId9"/>
    <p:sldId id="262" r:id="rId10"/>
    <p:sldId id="301" r:id="rId11"/>
    <p:sldId id="302" r:id="rId12"/>
    <p:sldId id="303" r:id="rId13"/>
    <p:sldId id="307" r:id="rId14"/>
    <p:sldId id="306" r:id="rId15"/>
    <p:sldId id="309" r:id="rId16"/>
    <p:sldId id="305" r:id="rId17"/>
    <p:sldId id="304" r:id="rId18"/>
    <p:sldId id="313" r:id="rId19"/>
    <p:sldId id="311" r:id="rId20"/>
    <p:sldId id="314" r:id="rId21"/>
    <p:sldId id="312" r:id="rId22"/>
    <p:sldId id="272" r:id="rId23"/>
    <p:sldId id="315" r:id="rId24"/>
    <p:sldId id="316" r:id="rId25"/>
    <p:sldId id="324" r:id="rId26"/>
    <p:sldId id="325" r:id="rId27"/>
    <p:sldId id="326" r:id="rId28"/>
    <p:sldId id="327" r:id="rId29"/>
    <p:sldId id="333" r:id="rId30"/>
    <p:sldId id="334" r:id="rId31"/>
    <p:sldId id="332" r:id="rId32"/>
    <p:sldId id="328" r:id="rId33"/>
    <p:sldId id="330" r:id="rId34"/>
    <p:sldId id="335" r:id="rId35"/>
    <p:sldId id="363" r:id="rId36"/>
    <p:sldId id="355" r:id="rId37"/>
    <p:sldId id="358" r:id="rId38"/>
    <p:sldId id="357" r:id="rId39"/>
    <p:sldId id="356" r:id="rId40"/>
    <p:sldId id="360" r:id="rId41"/>
    <p:sldId id="359" r:id="rId42"/>
    <p:sldId id="341" r:id="rId43"/>
    <p:sldId id="342" r:id="rId44"/>
    <p:sldId id="344" r:id="rId45"/>
    <p:sldId id="339" r:id="rId46"/>
    <p:sldId id="345" r:id="rId47"/>
    <p:sldId id="347" r:id="rId48"/>
    <p:sldId id="338" r:id="rId49"/>
    <p:sldId id="337" r:id="rId50"/>
    <p:sldId id="336" r:id="rId51"/>
    <p:sldId id="350" r:id="rId52"/>
    <p:sldId id="365" r:id="rId53"/>
    <p:sldId id="367" r:id="rId54"/>
    <p:sldId id="364" r:id="rId55"/>
    <p:sldId id="294" r:id="rId5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  <a:srgbClr val="0000CC"/>
    <a:srgbClr val="003300"/>
    <a:srgbClr val="212911"/>
    <a:srgbClr val="1C230F"/>
    <a:srgbClr val="303C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17" autoAdjust="0"/>
    <p:restoredTop sz="94709" autoAdjust="0"/>
  </p:normalViewPr>
  <p:slideViewPr>
    <p:cSldViewPr>
      <p:cViewPr varScale="1">
        <p:scale>
          <a:sx n="66" d="100"/>
          <a:sy n="66" d="100"/>
        </p:scale>
        <p:origin x="141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ECB020-D29A-4B7E-8490-A0BCE862DE47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40D1213-8949-4711-8DAB-2D2635225579}">
      <dgm:prSet phldrT="[Текст]" custT="1"/>
      <dgm:spPr/>
      <dgm:t>
        <a:bodyPr/>
        <a:lstStyle/>
        <a:p>
          <a:r>
            <a:rPr lang="ru-RU" sz="2000" b="1" dirty="0" smtClean="0"/>
            <a:t>Основные  сенсорные  системы</a:t>
          </a:r>
          <a:endParaRPr lang="ru-RU" sz="2000" b="1" dirty="0"/>
        </a:p>
      </dgm:t>
    </dgm:pt>
    <dgm:pt modelId="{C8FDE362-F39A-4885-A168-E97E503340B3}" type="parTrans" cxnId="{25393B2E-7495-4232-BC48-C7FD5515CE2B}">
      <dgm:prSet/>
      <dgm:spPr/>
      <dgm:t>
        <a:bodyPr/>
        <a:lstStyle/>
        <a:p>
          <a:endParaRPr lang="ru-RU"/>
        </a:p>
      </dgm:t>
    </dgm:pt>
    <dgm:pt modelId="{CF8E3978-0EEA-42D6-AA60-4E64BA43136A}" type="sibTrans" cxnId="{25393B2E-7495-4232-BC48-C7FD5515CE2B}">
      <dgm:prSet/>
      <dgm:spPr/>
      <dgm:t>
        <a:bodyPr/>
        <a:lstStyle/>
        <a:p>
          <a:endParaRPr lang="ru-RU"/>
        </a:p>
      </dgm:t>
    </dgm:pt>
    <dgm:pt modelId="{1702A8DE-75C2-497B-86A9-0711AF6BDE58}">
      <dgm:prSet phldrT="[Текст]" custT="1"/>
      <dgm:spPr/>
      <dgm:t>
        <a:bodyPr/>
        <a:lstStyle/>
        <a:p>
          <a:r>
            <a:rPr lang="ru-RU" sz="1800" dirty="0" smtClean="0"/>
            <a:t>Вкусовая</a:t>
          </a:r>
          <a:endParaRPr lang="ru-RU" sz="1800" dirty="0"/>
        </a:p>
      </dgm:t>
    </dgm:pt>
    <dgm:pt modelId="{91679F94-D2CC-445B-99BE-823C5BB1EBCB}" type="parTrans" cxnId="{94C9864C-7248-46A9-9ABA-082EE14A6A6C}">
      <dgm:prSet/>
      <dgm:spPr/>
      <dgm:t>
        <a:bodyPr/>
        <a:lstStyle/>
        <a:p>
          <a:endParaRPr lang="ru-RU"/>
        </a:p>
      </dgm:t>
    </dgm:pt>
    <dgm:pt modelId="{1B10F7C0-B29E-41AB-BEBF-EC20A3A406C1}" type="sibTrans" cxnId="{94C9864C-7248-46A9-9ABA-082EE14A6A6C}">
      <dgm:prSet/>
      <dgm:spPr/>
      <dgm:t>
        <a:bodyPr/>
        <a:lstStyle/>
        <a:p>
          <a:endParaRPr lang="ru-RU"/>
        </a:p>
      </dgm:t>
    </dgm:pt>
    <dgm:pt modelId="{543AE5E1-3F38-4601-BA59-255EC49672A2}">
      <dgm:prSet phldrT="[Текст]" custT="1"/>
      <dgm:spPr/>
      <dgm:t>
        <a:bodyPr/>
        <a:lstStyle/>
        <a:p>
          <a:r>
            <a:rPr lang="ru-RU" sz="1800" dirty="0" smtClean="0"/>
            <a:t>Зрительная</a:t>
          </a:r>
          <a:endParaRPr lang="ru-RU" sz="1800" dirty="0"/>
        </a:p>
      </dgm:t>
    </dgm:pt>
    <dgm:pt modelId="{BA7B4414-9FD3-4545-BAF6-8F84737C1F5B}" type="parTrans" cxnId="{CB49D52D-52F8-4BA2-A324-EDD11585A97E}">
      <dgm:prSet/>
      <dgm:spPr/>
      <dgm:t>
        <a:bodyPr/>
        <a:lstStyle/>
        <a:p>
          <a:endParaRPr lang="ru-RU"/>
        </a:p>
      </dgm:t>
    </dgm:pt>
    <dgm:pt modelId="{C1804153-4660-479A-97DD-CD2265FB6BDC}" type="sibTrans" cxnId="{CB49D52D-52F8-4BA2-A324-EDD11585A97E}">
      <dgm:prSet/>
      <dgm:spPr/>
      <dgm:t>
        <a:bodyPr/>
        <a:lstStyle/>
        <a:p>
          <a:endParaRPr lang="ru-RU"/>
        </a:p>
      </dgm:t>
    </dgm:pt>
    <dgm:pt modelId="{429F36D7-4423-4892-AFCF-650CA95B95EF}">
      <dgm:prSet phldrT="[Текст]" custT="1"/>
      <dgm:spPr/>
      <dgm:t>
        <a:bodyPr/>
        <a:lstStyle/>
        <a:p>
          <a:r>
            <a:rPr lang="ru-RU" sz="2000" dirty="0" smtClean="0"/>
            <a:t>Тактильная</a:t>
          </a:r>
          <a:endParaRPr lang="ru-RU" sz="2000" dirty="0"/>
        </a:p>
      </dgm:t>
    </dgm:pt>
    <dgm:pt modelId="{3B239627-E7F4-42EA-B281-06B3A83559D5}" type="parTrans" cxnId="{4ACCC531-4CBE-4C02-AE44-3DEEE62F2663}">
      <dgm:prSet/>
      <dgm:spPr/>
      <dgm:t>
        <a:bodyPr/>
        <a:lstStyle/>
        <a:p>
          <a:endParaRPr lang="ru-RU"/>
        </a:p>
      </dgm:t>
    </dgm:pt>
    <dgm:pt modelId="{1C56C277-C78D-4D1E-8AB1-42435A733DC0}" type="sibTrans" cxnId="{4ACCC531-4CBE-4C02-AE44-3DEEE62F2663}">
      <dgm:prSet/>
      <dgm:spPr/>
      <dgm:t>
        <a:bodyPr/>
        <a:lstStyle/>
        <a:p>
          <a:endParaRPr lang="ru-RU"/>
        </a:p>
      </dgm:t>
    </dgm:pt>
    <dgm:pt modelId="{F958A28B-DA0F-4B03-B877-04D33ECE1719}">
      <dgm:prSet phldrT="[Текст]" phldr="1" custRadScaleRad="131976" custRadScaleInc="-23849"/>
      <dgm:spPr/>
      <dgm:t>
        <a:bodyPr/>
        <a:lstStyle/>
        <a:p>
          <a:endParaRPr lang="ru-RU" dirty="0"/>
        </a:p>
      </dgm:t>
    </dgm:pt>
    <dgm:pt modelId="{C42D8054-E55D-49FF-BE74-C01C73AC5D6F}" type="parTrans" cxnId="{7E0ADA7F-98AA-490D-91EE-3B21E0138A00}">
      <dgm:prSet/>
      <dgm:spPr/>
      <dgm:t>
        <a:bodyPr/>
        <a:lstStyle/>
        <a:p>
          <a:endParaRPr lang="ru-RU"/>
        </a:p>
      </dgm:t>
    </dgm:pt>
    <dgm:pt modelId="{30B9ECAE-37D5-45C0-82BB-4C22A9F5CBFA}" type="sibTrans" cxnId="{7E0ADA7F-98AA-490D-91EE-3B21E0138A00}">
      <dgm:prSet/>
      <dgm:spPr/>
      <dgm:t>
        <a:bodyPr/>
        <a:lstStyle/>
        <a:p>
          <a:endParaRPr lang="ru-RU"/>
        </a:p>
      </dgm:t>
    </dgm:pt>
    <dgm:pt modelId="{D4139563-DD98-4575-9F3E-E7747F77305F}">
      <dgm:prSet custT="1"/>
      <dgm:spPr/>
      <dgm:t>
        <a:bodyPr/>
        <a:lstStyle/>
        <a:p>
          <a:r>
            <a:rPr lang="ru-RU" sz="2000" dirty="0" smtClean="0"/>
            <a:t>Вестибулярная</a:t>
          </a:r>
          <a:endParaRPr lang="ru-RU" sz="2000" dirty="0"/>
        </a:p>
      </dgm:t>
    </dgm:pt>
    <dgm:pt modelId="{F6F5E14D-CF9B-4CC8-ADAB-1D32A2BD630F}" type="parTrans" cxnId="{90035B5A-7779-4816-9D3A-C6DE3F98387B}">
      <dgm:prSet/>
      <dgm:spPr/>
      <dgm:t>
        <a:bodyPr/>
        <a:lstStyle/>
        <a:p>
          <a:endParaRPr lang="ru-RU"/>
        </a:p>
      </dgm:t>
    </dgm:pt>
    <dgm:pt modelId="{6C08580B-500A-4B53-89CE-D6A6AD61AD9F}" type="sibTrans" cxnId="{90035B5A-7779-4816-9D3A-C6DE3F98387B}">
      <dgm:prSet/>
      <dgm:spPr/>
      <dgm:t>
        <a:bodyPr/>
        <a:lstStyle/>
        <a:p>
          <a:endParaRPr lang="ru-RU"/>
        </a:p>
      </dgm:t>
    </dgm:pt>
    <dgm:pt modelId="{C3956643-B1A9-4379-BE6F-9FF163388A4D}">
      <dgm:prSet custT="1"/>
      <dgm:spPr/>
      <dgm:t>
        <a:bodyPr/>
        <a:lstStyle/>
        <a:p>
          <a:r>
            <a:rPr lang="ru-RU" sz="2000" dirty="0" smtClean="0"/>
            <a:t>Слуховая</a:t>
          </a:r>
          <a:endParaRPr lang="ru-RU" sz="2000" dirty="0"/>
        </a:p>
      </dgm:t>
    </dgm:pt>
    <dgm:pt modelId="{C0F7FFD0-7605-4C3B-B29C-5620CB5225D9}" type="parTrans" cxnId="{3A6B1906-A7DB-48BF-AB79-CD274B983905}">
      <dgm:prSet/>
      <dgm:spPr/>
      <dgm:t>
        <a:bodyPr/>
        <a:lstStyle/>
        <a:p>
          <a:endParaRPr lang="ru-RU"/>
        </a:p>
      </dgm:t>
    </dgm:pt>
    <dgm:pt modelId="{0D71B229-D7C6-48AF-BEC1-D55300ECE2B9}" type="sibTrans" cxnId="{3A6B1906-A7DB-48BF-AB79-CD274B983905}">
      <dgm:prSet/>
      <dgm:spPr/>
      <dgm:t>
        <a:bodyPr/>
        <a:lstStyle/>
        <a:p>
          <a:endParaRPr lang="ru-RU"/>
        </a:p>
      </dgm:t>
    </dgm:pt>
    <dgm:pt modelId="{51196217-1270-4AAB-BF3B-D25A35C9FE84}">
      <dgm:prSet custT="1"/>
      <dgm:spPr/>
      <dgm:t>
        <a:bodyPr/>
        <a:lstStyle/>
        <a:p>
          <a:r>
            <a:rPr lang="ru-RU" sz="2000" dirty="0" smtClean="0"/>
            <a:t>Проприоцептивная</a:t>
          </a:r>
          <a:endParaRPr lang="ru-RU" sz="2000" dirty="0"/>
        </a:p>
      </dgm:t>
    </dgm:pt>
    <dgm:pt modelId="{CE26A6B6-6EDD-44BE-BAA6-FDBD328D9D61}" type="parTrans" cxnId="{BE6692A9-D3C6-4067-817B-3DF136EBF4F0}">
      <dgm:prSet/>
      <dgm:spPr/>
      <dgm:t>
        <a:bodyPr/>
        <a:lstStyle/>
        <a:p>
          <a:endParaRPr lang="ru-RU"/>
        </a:p>
      </dgm:t>
    </dgm:pt>
    <dgm:pt modelId="{3BA0360E-0AC5-4E00-A47B-41990C8E5653}" type="sibTrans" cxnId="{BE6692A9-D3C6-4067-817B-3DF136EBF4F0}">
      <dgm:prSet/>
      <dgm:spPr/>
      <dgm:t>
        <a:bodyPr/>
        <a:lstStyle/>
        <a:p>
          <a:endParaRPr lang="ru-RU"/>
        </a:p>
      </dgm:t>
    </dgm:pt>
    <dgm:pt modelId="{9F4E413C-2C4E-407A-AC90-77A37304C1D7}">
      <dgm:prSet custT="1"/>
      <dgm:spPr/>
      <dgm:t>
        <a:bodyPr/>
        <a:lstStyle/>
        <a:p>
          <a:r>
            <a:rPr lang="ru-RU" sz="1800" dirty="0" smtClean="0"/>
            <a:t>Обонятельная</a:t>
          </a:r>
          <a:endParaRPr lang="ru-RU" sz="1800" dirty="0"/>
        </a:p>
      </dgm:t>
    </dgm:pt>
    <dgm:pt modelId="{D7B9758D-14E7-4A59-988D-A612AB7E2C50}" type="parTrans" cxnId="{4DB19D14-C655-45C9-A553-04E29814F5DB}">
      <dgm:prSet/>
      <dgm:spPr/>
      <dgm:t>
        <a:bodyPr/>
        <a:lstStyle/>
        <a:p>
          <a:endParaRPr lang="ru-RU"/>
        </a:p>
      </dgm:t>
    </dgm:pt>
    <dgm:pt modelId="{3AE94000-5372-4E6E-A7A2-3D4C4A007065}" type="sibTrans" cxnId="{4DB19D14-C655-45C9-A553-04E29814F5DB}">
      <dgm:prSet/>
      <dgm:spPr/>
      <dgm:t>
        <a:bodyPr/>
        <a:lstStyle/>
        <a:p>
          <a:endParaRPr lang="ru-RU"/>
        </a:p>
      </dgm:t>
    </dgm:pt>
    <dgm:pt modelId="{DCB5125E-27AB-4F6D-8D7A-81566199FD30}" type="pres">
      <dgm:prSet presAssocID="{3EECB020-D29A-4B7E-8490-A0BCE862DE47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FE5FDA8-D806-4733-9F5B-A4F8D04132BC}" type="pres">
      <dgm:prSet presAssocID="{C40D1213-8949-4711-8DAB-2D2635225579}" presName="centerShape" presStyleLbl="node0" presStyleIdx="0" presStyleCnt="1" custLinFactNeighborX="629" custLinFactNeighborY="-11616"/>
      <dgm:spPr/>
      <dgm:t>
        <a:bodyPr/>
        <a:lstStyle/>
        <a:p>
          <a:endParaRPr lang="ru-RU"/>
        </a:p>
      </dgm:t>
    </dgm:pt>
    <dgm:pt modelId="{8CA6757C-3CE8-471A-BDE9-AB1D0FC5F73E}" type="pres">
      <dgm:prSet presAssocID="{D7B9758D-14E7-4A59-988D-A612AB7E2C50}" presName="parTrans" presStyleLbl="bgSibTrans2D1" presStyleIdx="0" presStyleCnt="7"/>
      <dgm:spPr/>
      <dgm:t>
        <a:bodyPr/>
        <a:lstStyle/>
        <a:p>
          <a:endParaRPr lang="ru-RU"/>
        </a:p>
      </dgm:t>
    </dgm:pt>
    <dgm:pt modelId="{729B8C52-53E1-4E34-B2E6-CE092EC7A975}" type="pres">
      <dgm:prSet presAssocID="{9F4E413C-2C4E-407A-AC90-77A37304C1D7}" presName="node" presStyleLbl="node1" presStyleIdx="0" presStyleCnt="7" custScaleX="141830" custRadScaleRad="74696" custRadScaleInc="-485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87614E-3547-4250-886A-3D139312A483}" type="pres">
      <dgm:prSet presAssocID="{91679F94-D2CC-445B-99BE-823C5BB1EBCB}" presName="parTrans" presStyleLbl="bgSibTrans2D1" presStyleIdx="1" presStyleCnt="7"/>
      <dgm:spPr/>
      <dgm:t>
        <a:bodyPr/>
        <a:lstStyle/>
        <a:p>
          <a:endParaRPr lang="ru-RU"/>
        </a:p>
      </dgm:t>
    </dgm:pt>
    <dgm:pt modelId="{1F54E8D3-2588-425F-8C9B-8C0E0669DB90}" type="pres">
      <dgm:prSet presAssocID="{1702A8DE-75C2-497B-86A9-0711AF6BDE58}" presName="node" presStyleLbl="node1" presStyleIdx="1" presStyleCnt="7" custScaleX="151836" custScaleY="97893" custRadScaleRad="96806" custRadScaleInc="-298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523C0D-0762-49E7-9198-CD9D1A1FE10A}" type="pres">
      <dgm:prSet presAssocID="{BA7B4414-9FD3-4545-BAF6-8F84737C1F5B}" presName="parTrans" presStyleLbl="bgSibTrans2D1" presStyleIdx="2" presStyleCnt="7"/>
      <dgm:spPr/>
      <dgm:t>
        <a:bodyPr/>
        <a:lstStyle/>
        <a:p>
          <a:endParaRPr lang="ru-RU"/>
        </a:p>
      </dgm:t>
    </dgm:pt>
    <dgm:pt modelId="{C0D92F18-4BC5-43EB-8B77-E6DF2AA7B9F5}" type="pres">
      <dgm:prSet presAssocID="{543AE5E1-3F38-4601-BA59-255EC49672A2}" presName="node" presStyleLbl="node1" presStyleIdx="2" presStyleCnt="7" custScaleX="151835" custRadScaleRad="106205" custRadScaleInc="-121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FD6332-AD8C-48A2-9C54-421D5ECBAFA5}" type="pres">
      <dgm:prSet presAssocID="{3B239627-E7F4-42EA-B281-06B3A83559D5}" presName="parTrans" presStyleLbl="bgSibTrans2D1" presStyleIdx="3" presStyleCnt="7"/>
      <dgm:spPr/>
      <dgm:t>
        <a:bodyPr/>
        <a:lstStyle/>
        <a:p>
          <a:endParaRPr lang="ru-RU"/>
        </a:p>
      </dgm:t>
    </dgm:pt>
    <dgm:pt modelId="{9138C13C-943B-4389-97EB-7D173C3238C6}" type="pres">
      <dgm:prSet presAssocID="{429F36D7-4423-4892-AFCF-650CA95B95EF}" presName="node" presStyleLbl="node1" presStyleIdx="3" presStyleCnt="7" custScaleX="120319" custRadScaleRad="102000" custRadScaleInc="17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47771E-E38B-4960-A97B-520B4E24189B}" type="pres">
      <dgm:prSet presAssocID="{F6F5E14D-CF9B-4CC8-ADAB-1D32A2BD630F}" presName="parTrans" presStyleLbl="bgSibTrans2D1" presStyleIdx="4" presStyleCnt="7"/>
      <dgm:spPr/>
      <dgm:t>
        <a:bodyPr/>
        <a:lstStyle/>
        <a:p>
          <a:endParaRPr lang="ru-RU"/>
        </a:p>
      </dgm:t>
    </dgm:pt>
    <dgm:pt modelId="{DDF8E10C-A55B-4EBB-8859-F261F71B46D5}" type="pres">
      <dgm:prSet presAssocID="{D4139563-DD98-4575-9F3E-E7747F77305F}" presName="node" presStyleLbl="node1" presStyleIdx="4" presStyleCnt="7" custScaleX="150168" custRadScaleRad="107118" custRadScaleInc="150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30B566-3F23-45F9-9F51-8AE96380AA94}" type="pres">
      <dgm:prSet presAssocID="{CE26A6B6-6EDD-44BE-BAA6-FDBD328D9D61}" presName="parTrans" presStyleLbl="bgSibTrans2D1" presStyleIdx="5" presStyleCnt="7"/>
      <dgm:spPr/>
      <dgm:t>
        <a:bodyPr/>
        <a:lstStyle/>
        <a:p>
          <a:endParaRPr lang="ru-RU"/>
        </a:p>
      </dgm:t>
    </dgm:pt>
    <dgm:pt modelId="{B9A12F8D-6991-49F5-A8F9-AB60DA77B38F}" type="pres">
      <dgm:prSet presAssocID="{51196217-1270-4AAB-BF3B-D25A35C9FE84}" presName="node" presStyleLbl="node1" presStyleIdx="5" presStyleCnt="7" custScaleX="180188" custRadScaleRad="100740" custRadScaleInc="342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B557C7-2CCC-4F1C-A0E5-974B816F7D71}" type="pres">
      <dgm:prSet presAssocID="{C0F7FFD0-7605-4C3B-B29C-5620CB5225D9}" presName="parTrans" presStyleLbl="bgSibTrans2D1" presStyleIdx="6" presStyleCnt="7"/>
      <dgm:spPr/>
      <dgm:t>
        <a:bodyPr/>
        <a:lstStyle/>
        <a:p>
          <a:endParaRPr lang="ru-RU"/>
        </a:p>
      </dgm:t>
    </dgm:pt>
    <dgm:pt modelId="{5C0C0A53-3BF8-4949-B4A6-FB9862B50B6C}" type="pres">
      <dgm:prSet presAssocID="{C3956643-B1A9-4379-BE6F-9FF163388A4D}" presName="node" presStyleLbl="node1" presStyleIdx="6" presStyleCnt="7" custScaleX="147463" custRadScaleRad="79895" custRadScaleInc="393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FD2E62D-47CA-4A43-B268-015108CD2D3C}" type="presOf" srcId="{C3956643-B1A9-4379-BE6F-9FF163388A4D}" destId="{5C0C0A53-3BF8-4949-B4A6-FB9862B50B6C}" srcOrd="0" destOrd="0" presId="urn:microsoft.com/office/officeart/2005/8/layout/radial4"/>
    <dgm:cxn modelId="{2ADEBAB3-38E9-4A0B-BFD1-7D87519F66A6}" type="presOf" srcId="{91679F94-D2CC-445B-99BE-823C5BB1EBCB}" destId="{F687614E-3547-4250-886A-3D139312A483}" srcOrd="0" destOrd="0" presId="urn:microsoft.com/office/officeart/2005/8/layout/radial4"/>
    <dgm:cxn modelId="{B76B77E4-3F96-4346-920F-289E8ED4EAF1}" type="presOf" srcId="{BA7B4414-9FD3-4545-BAF6-8F84737C1F5B}" destId="{EE523C0D-0762-49E7-9198-CD9D1A1FE10A}" srcOrd="0" destOrd="0" presId="urn:microsoft.com/office/officeart/2005/8/layout/radial4"/>
    <dgm:cxn modelId="{158D3F17-8A49-482F-8CD2-12F7F625E5D0}" type="presOf" srcId="{D7B9758D-14E7-4A59-988D-A612AB7E2C50}" destId="{8CA6757C-3CE8-471A-BDE9-AB1D0FC5F73E}" srcOrd="0" destOrd="0" presId="urn:microsoft.com/office/officeart/2005/8/layout/radial4"/>
    <dgm:cxn modelId="{4ACCC531-4CBE-4C02-AE44-3DEEE62F2663}" srcId="{C40D1213-8949-4711-8DAB-2D2635225579}" destId="{429F36D7-4423-4892-AFCF-650CA95B95EF}" srcOrd="3" destOrd="0" parTransId="{3B239627-E7F4-42EA-B281-06B3A83559D5}" sibTransId="{1C56C277-C78D-4D1E-8AB1-42435A733DC0}"/>
    <dgm:cxn modelId="{263B8AA3-EA52-427C-B9DD-EAD835E1609E}" type="presOf" srcId="{429F36D7-4423-4892-AFCF-650CA95B95EF}" destId="{9138C13C-943B-4389-97EB-7D173C3238C6}" srcOrd="0" destOrd="0" presId="urn:microsoft.com/office/officeart/2005/8/layout/radial4"/>
    <dgm:cxn modelId="{35CA9180-4C18-4CDB-8FFA-BA05A2C2D432}" type="presOf" srcId="{3EECB020-D29A-4B7E-8490-A0BCE862DE47}" destId="{DCB5125E-27AB-4F6D-8D7A-81566199FD30}" srcOrd="0" destOrd="0" presId="urn:microsoft.com/office/officeart/2005/8/layout/radial4"/>
    <dgm:cxn modelId="{97F06DED-A133-4781-B015-A1EFF4264E1C}" type="presOf" srcId="{CE26A6B6-6EDD-44BE-BAA6-FDBD328D9D61}" destId="{0130B566-3F23-45F9-9F51-8AE96380AA94}" srcOrd="0" destOrd="0" presId="urn:microsoft.com/office/officeart/2005/8/layout/radial4"/>
    <dgm:cxn modelId="{4DB19D14-C655-45C9-A553-04E29814F5DB}" srcId="{C40D1213-8949-4711-8DAB-2D2635225579}" destId="{9F4E413C-2C4E-407A-AC90-77A37304C1D7}" srcOrd="0" destOrd="0" parTransId="{D7B9758D-14E7-4A59-988D-A612AB7E2C50}" sibTransId="{3AE94000-5372-4E6E-A7A2-3D4C4A007065}"/>
    <dgm:cxn modelId="{90035B5A-7779-4816-9D3A-C6DE3F98387B}" srcId="{C40D1213-8949-4711-8DAB-2D2635225579}" destId="{D4139563-DD98-4575-9F3E-E7747F77305F}" srcOrd="4" destOrd="0" parTransId="{F6F5E14D-CF9B-4CC8-ADAB-1D32A2BD630F}" sibTransId="{6C08580B-500A-4B53-89CE-D6A6AD61AD9F}"/>
    <dgm:cxn modelId="{CB49D52D-52F8-4BA2-A324-EDD11585A97E}" srcId="{C40D1213-8949-4711-8DAB-2D2635225579}" destId="{543AE5E1-3F38-4601-BA59-255EC49672A2}" srcOrd="2" destOrd="0" parTransId="{BA7B4414-9FD3-4545-BAF6-8F84737C1F5B}" sibTransId="{C1804153-4660-479A-97DD-CD2265FB6BDC}"/>
    <dgm:cxn modelId="{7E0ADA7F-98AA-490D-91EE-3B21E0138A00}" srcId="{3EECB020-D29A-4B7E-8490-A0BCE862DE47}" destId="{F958A28B-DA0F-4B03-B877-04D33ECE1719}" srcOrd="1" destOrd="0" parTransId="{C42D8054-E55D-49FF-BE74-C01C73AC5D6F}" sibTransId="{30B9ECAE-37D5-45C0-82BB-4C22A9F5CBFA}"/>
    <dgm:cxn modelId="{524BE2E4-1446-44E5-887C-1600659DDE21}" type="presOf" srcId="{D4139563-DD98-4575-9F3E-E7747F77305F}" destId="{DDF8E10C-A55B-4EBB-8859-F261F71B46D5}" srcOrd="0" destOrd="0" presId="urn:microsoft.com/office/officeart/2005/8/layout/radial4"/>
    <dgm:cxn modelId="{77429A96-0B8D-4060-A250-741BC15C6CAB}" type="presOf" srcId="{9F4E413C-2C4E-407A-AC90-77A37304C1D7}" destId="{729B8C52-53E1-4E34-B2E6-CE092EC7A975}" srcOrd="0" destOrd="0" presId="urn:microsoft.com/office/officeart/2005/8/layout/radial4"/>
    <dgm:cxn modelId="{94C9864C-7248-46A9-9ABA-082EE14A6A6C}" srcId="{C40D1213-8949-4711-8DAB-2D2635225579}" destId="{1702A8DE-75C2-497B-86A9-0711AF6BDE58}" srcOrd="1" destOrd="0" parTransId="{91679F94-D2CC-445B-99BE-823C5BB1EBCB}" sibTransId="{1B10F7C0-B29E-41AB-BEBF-EC20A3A406C1}"/>
    <dgm:cxn modelId="{9AC1704B-541F-401F-805D-019067C5E381}" type="presOf" srcId="{C0F7FFD0-7605-4C3B-B29C-5620CB5225D9}" destId="{05B557C7-2CCC-4F1C-A0E5-974B816F7D71}" srcOrd="0" destOrd="0" presId="urn:microsoft.com/office/officeart/2005/8/layout/radial4"/>
    <dgm:cxn modelId="{1129CB74-F3F1-4007-B6F5-1BEDCA8DD8CA}" type="presOf" srcId="{3B239627-E7F4-42EA-B281-06B3A83559D5}" destId="{D7FD6332-AD8C-48A2-9C54-421D5ECBAFA5}" srcOrd="0" destOrd="0" presId="urn:microsoft.com/office/officeart/2005/8/layout/radial4"/>
    <dgm:cxn modelId="{9DE18D21-26B2-4A68-9957-020BE5226392}" type="presOf" srcId="{1702A8DE-75C2-497B-86A9-0711AF6BDE58}" destId="{1F54E8D3-2588-425F-8C9B-8C0E0669DB90}" srcOrd="0" destOrd="0" presId="urn:microsoft.com/office/officeart/2005/8/layout/radial4"/>
    <dgm:cxn modelId="{25393B2E-7495-4232-BC48-C7FD5515CE2B}" srcId="{3EECB020-D29A-4B7E-8490-A0BCE862DE47}" destId="{C40D1213-8949-4711-8DAB-2D2635225579}" srcOrd="0" destOrd="0" parTransId="{C8FDE362-F39A-4885-A168-E97E503340B3}" sibTransId="{CF8E3978-0EEA-42D6-AA60-4E64BA43136A}"/>
    <dgm:cxn modelId="{BE6692A9-D3C6-4067-817B-3DF136EBF4F0}" srcId="{C40D1213-8949-4711-8DAB-2D2635225579}" destId="{51196217-1270-4AAB-BF3B-D25A35C9FE84}" srcOrd="5" destOrd="0" parTransId="{CE26A6B6-6EDD-44BE-BAA6-FDBD328D9D61}" sibTransId="{3BA0360E-0AC5-4E00-A47B-41990C8E5653}"/>
    <dgm:cxn modelId="{3A6B1906-A7DB-48BF-AB79-CD274B983905}" srcId="{C40D1213-8949-4711-8DAB-2D2635225579}" destId="{C3956643-B1A9-4379-BE6F-9FF163388A4D}" srcOrd="6" destOrd="0" parTransId="{C0F7FFD0-7605-4C3B-B29C-5620CB5225D9}" sibTransId="{0D71B229-D7C6-48AF-BEC1-D55300ECE2B9}"/>
    <dgm:cxn modelId="{F590A265-8067-4B49-AD69-5F15E8A4290D}" type="presOf" srcId="{F6F5E14D-CF9B-4CC8-ADAB-1D32A2BD630F}" destId="{5147771E-E38B-4960-A97B-520B4E24189B}" srcOrd="0" destOrd="0" presId="urn:microsoft.com/office/officeart/2005/8/layout/radial4"/>
    <dgm:cxn modelId="{44D0CE96-1BD2-43F0-8B50-1EAC518B9FC8}" type="presOf" srcId="{543AE5E1-3F38-4601-BA59-255EC49672A2}" destId="{C0D92F18-4BC5-43EB-8B77-E6DF2AA7B9F5}" srcOrd="0" destOrd="0" presId="urn:microsoft.com/office/officeart/2005/8/layout/radial4"/>
    <dgm:cxn modelId="{F1693B80-4834-4A8E-9C96-8711C336E737}" type="presOf" srcId="{51196217-1270-4AAB-BF3B-D25A35C9FE84}" destId="{B9A12F8D-6991-49F5-A8F9-AB60DA77B38F}" srcOrd="0" destOrd="0" presId="urn:microsoft.com/office/officeart/2005/8/layout/radial4"/>
    <dgm:cxn modelId="{5750A46A-C34E-4EFB-BBBC-FFF268A6F9E7}" type="presOf" srcId="{C40D1213-8949-4711-8DAB-2D2635225579}" destId="{EFE5FDA8-D806-4733-9F5B-A4F8D04132BC}" srcOrd="0" destOrd="0" presId="urn:microsoft.com/office/officeart/2005/8/layout/radial4"/>
    <dgm:cxn modelId="{C99210A9-3086-4BC9-BBBD-6670C10C9EB3}" type="presParOf" srcId="{DCB5125E-27AB-4F6D-8D7A-81566199FD30}" destId="{EFE5FDA8-D806-4733-9F5B-A4F8D04132BC}" srcOrd="0" destOrd="0" presId="urn:microsoft.com/office/officeart/2005/8/layout/radial4"/>
    <dgm:cxn modelId="{866AB787-22FC-431F-B6BA-AD48CF15CC03}" type="presParOf" srcId="{DCB5125E-27AB-4F6D-8D7A-81566199FD30}" destId="{8CA6757C-3CE8-471A-BDE9-AB1D0FC5F73E}" srcOrd="1" destOrd="0" presId="urn:microsoft.com/office/officeart/2005/8/layout/radial4"/>
    <dgm:cxn modelId="{C4EDFBDE-FD3D-417C-A998-919AFF99AC10}" type="presParOf" srcId="{DCB5125E-27AB-4F6D-8D7A-81566199FD30}" destId="{729B8C52-53E1-4E34-B2E6-CE092EC7A975}" srcOrd="2" destOrd="0" presId="urn:microsoft.com/office/officeart/2005/8/layout/radial4"/>
    <dgm:cxn modelId="{EBC91729-D14C-4280-A679-C16FF5D87661}" type="presParOf" srcId="{DCB5125E-27AB-4F6D-8D7A-81566199FD30}" destId="{F687614E-3547-4250-886A-3D139312A483}" srcOrd="3" destOrd="0" presId="urn:microsoft.com/office/officeart/2005/8/layout/radial4"/>
    <dgm:cxn modelId="{9A30B5E9-2763-4135-A7D7-0FDE75FF10DE}" type="presParOf" srcId="{DCB5125E-27AB-4F6D-8D7A-81566199FD30}" destId="{1F54E8D3-2588-425F-8C9B-8C0E0669DB90}" srcOrd="4" destOrd="0" presId="urn:microsoft.com/office/officeart/2005/8/layout/radial4"/>
    <dgm:cxn modelId="{5F75E72F-CE52-4DFD-BCDF-CE7AF1C014AA}" type="presParOf" srcId="{DCB5125E-27AB-4F6D-8D7A-81566199FD30}" destId="{EE523C0D-0762-49E7-9198-CD9D1A1FE10A}" srcOrd="5" destOrd="0" presId="urn:microsoft.com/office/officeart/2005/8/layout/radial4"/>
    <dgm:cxn modelId="{45D5CDC5-746B-4C81-A800-D71AC5047347}" type="presParOf" srcId="{DCB5125E-27AB-4F6D-8D7A-81566199FD30}" destId="{C0D92F18-4BC5-43EB-8B77-E6DF2AA7B9F5}" srcOrd="6" destOrd="0" presId="urn:microsoft.com/office/officeart/2005/8/layout/radial4"/>
    <dgm:cxn modelId="{91AFC4CE-7E23-41D3-BC07-2AE0CF0E9875}" type="presParOf" srcId="{DCB5125E-27AB-4F6D-8D7A-81566199FD30}" destId="{D7FD6332-AD8C-48A2-9C54-421D5ECBAFA5}" srcOrd="7" destOrd="0" presId="urn:microsoft.com/office/officeart/2005/8/layout/radial4"/>
    <dgm:cxn modelId="{83CEF305-3614-4A82-87C5-742DC69E4FB8}" type="presParOf" srcId="{DCB5125E-27AB-4F6D-8D7A-81566199FD30}" destId="{9138C13C-943B-4389-97EB-7D173C3238C6}" srcOrd="8" destOrd="0" presId="urn:microsoft.com/office/officeart/2005/8/layout/radial4"/>
    <dgm:cxn modelId="{EA0BF81B-7281-490E-87D0-1D31C4D09598}" type="presParOf" srcId="{DCB5125E-27AB-4F6D-8D7A-81566199FD30}" destId="{5147771E-E38B-4960-A97B-520B4E24189B}" srcOrd="9" destOrd="0" presId="urn:microsoft.com/office/officeart/2005/8/layout/radial4"/>
    <dgm:cxn modelId="{25234708-0323-4A39-A7E4-D1693A5325FF}" type="presParOf" srcId="{DCB5125E-27AB-4F6D-8D7A-81566199FD30}" destId="{DDF8E10C-A55B-4EBB-8859-F261F71B46D5}" srcOrd="10" destOrd="0" presId="urn:microsoft.com/office/officeart/2005/8/layout/radial4"/>
    <dgm:cxn modelId="{C86B6949-7E6C-4C88-8F89-701C40775E75}" type="presParOf" srcId="{DCB5125E-27AB-4F6D-8D7A-81566199FD30}" destId="{0130B566-3F23-45F9-9F51-8AE96380AA94}" srcOrd="11" destOrd="0" presId="urn:microsoft.com/office/officeart/2005/8/layout/radial4"/>
    <dgm:cxn modelId="{AA107EFB-9595-4465-A43A-6B15210C002E}" type="presParOf" srcId="{DCB5125E-27AB-4F6D-8D7A-81566199FD30}" destId="{B9A12F8D-6991-49F5-A8F9-AB60DA77B38F}" srcOrd="12" destOrd="0" presId="urn:microsoft.com/office/officeart/2005/8/layout/radial4"/>
    <dgm:cxn modelId="{B6A4DE1E-BA82-4619-88B6-27A3EA93E6BD}" type="presParOf" srcId="{DCB5125E-27AB-4F6D-8D7A-81566199FD30}" destId="{05B557C7-2CCC-4F1C-A0E5-974B816F7D71}" srcOrd="13" destOrd="0" presId="urn:microsoft.com/office/officeart/2005/8/layout/radial4"/>
    <dgm:cxn modelId="{F5E2B3C2-A2C5-48BD-ACDC-FD0BE586416C}" type="presParOf" srcId="{DCB5125E-27AB-4F6D-8D7A-81566199FD30}" destId="{5C0C0A53-3BF8-4949-B4A6-FB9862B50B6C}" srcOrd="1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100FFA4-B883-4741-9D5E-FDF919EF8E5B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3FE8C02-2F5A-464F-B773-5AE141BE340B}">
      <dgm:prSet phldrT="[Текст]" custT="1"/>
      <dgm:spPr/>
      <dgm:t>
        <a:bodyPr/>
        <a:lstStyle/>
        <a:p>
          <a:r>
            <a:rPr lang="ru-RU" sz="2000" b="1" dirty="0" smtClean="0"/>
            <a:t>вестибулярная</a:t>
          </a:r>
        </a:p>
        <a:p>
          <a:r>
            <a:rPr lang="ru-RU" sz="2000" b="1" dirty="0" smtClean="0"/>
            <a:t>и</a:t>
          </a:r>
        </a:p>
        <a:p>
          <a:r>
            <a:rPr lang="ru-RU" sz="2000" b="1" dirty="0" err="1" smtClean="0"/>
            <a:t>проприоцептивная</a:t>
          </a:r>
          <a:endParaRPr lang="ru-RU" sz="2000" b="1" dirty="0"/>
        </a:p>
      </dgm:t>
    </dgm:pt>
    <dgm:pt modelId="{1C855977-C1B0-4CEA-9733-562116340FD5}" type="parTrans" cxnId="{C976DC55-A493-43A7-B2B8-EEF091683976}">
      <dgm:prSet/>
      <dgm:spPr/>
      <dgm:t>
        <a:bodyPr/>
        <a:lstStyle/>
        <a:p>
          <a:endParaRPr lang="ru-RU"/>
        </a:p>
      </dgm:t>
    </dgm:pt>
    <dgm:pt modelId="{1F9C9A2E-AD59-48C5-879E-86B7B444BF06}" type="sibTrans" cxnId="{C976DC55-A493-43A7-B2B8-EEF091683976}">
      <dgm:prSet/>
      <dgm:spPr/>
      <dgm:t>
        <a:bodyPr/>
        <a:lstStyle/>
        <a:p>
          <a:endParaRPr lang="ru-RU"/>
        </a:p>
      </dgm:t>
    </dgm:pt>
    <dgm:pt modelId="{D7CF0DDB-546B-43BD-8284-ADBD6C356F47}">
      <dgm:prSet phldrT="[Текст]" custT="1"/>
      <dgm:spPr/>
      <dgm:t>
        <a:bodyPr/>
        <a:lstStyle/>
        <a:p>
          <a:r>
            <a:rPr lang="ru-RU" sz="2000" b="1" dirty="0" smtClean="0"/>
            <a:t>движения глаз</a:t>
          </a:r>
          <a:endParaRPr lang="ru-RU" sz="2000" b="1" dirty="0"/>
        </a:p>
      </dgm:t>
    </dgm:pt>
    <dgm:pt modelId="{6A9D4F1E-B9E8-4972-9E87-A9B04AB3646B}" type="parTrans" cxnId="{DF7510EE-69C5-4467-ABB6-6F2AF76D1B8B}">
      <dgm:prSet/>
      <dgm:spPr/>
      <dgm:t>
        <a:bodyPr/>
        <a:lstStyle/>
        <a:p>
          <a:endParaRPr lang="ru-RU"/>
        </a:p>
      </dgm:t>
    </dgm:pt>
    <dgm:pt modelId="{96C512CC-C110-49C8-B6E8-D96A07B14D35}" type="sibTrans" cxnId="{DF7510EE-69C5-4467-ABB6-6F2AF76D1B8B}">
      <dgm:prSet/>
      <dgm:spPr/>
      <dgm:t>
        <a:bodyPr/>
        <a:lstStyle/>
        <a:p>
          <a:endParaRPr lang="ru-RU"/>
        </a:p>
      </dgm:t>
    </dgm:pt>
    <dgm:pt modelId="{69D9242D-F0C9-4BC9-BA39-1DEB30995C26}">
      <dgm:prSet phldrT="[Текст]" custT="1"/>
      <dgm:spPr/>
      <dgm:t>
        <a:bodyPr/>
        <a:lstStyle/>
        <a:p>
          <a:r>
            <a:rPr lang="ru-RU" sz="2000" b="1" dirty="0" smtClean="0"/>
            <a:t>поза</a:t>
          </a:r>
          <a:endParaRPr lang="ru-RU" sz="2000" b="1" dirty="0"/>
        </a:p>
      </dgm:t>
    </dgm:pt>
    <dgm:pt modelId="{9A11DCE2-E5A6-4DDB-943A-E96DC19D3CFD}" type="parTrans" cxnId="{21622D1F-C45D-4B93-8B7C-11B2E375516E}">
      <dgm:prSet/>
      <dgm:spPr/>
      <dgm:t>
        <a:bodyPr/>
        <a:lstStyle/>
        <a:p>
          <a:endParaRPr lang="ru-RU"/>
        </a:p>
      </dgm:t>
    </dgm:pt>
    <dgm:pt modelId="{5926BD5F-9234-4E44-B781-7B149429FB12}" type="sibTrans" cxnId="{21622D1F-C45D-4B93-8B7C-11B2E375516E}">
      <dgm:prSet/>
      <dgm:spPr/>
      <dgm:t>
        <a:bodyPr/>
        <a:lstStyle/>
        <a:p>
          <a:endParaRPr lang="ru-RU"/>
        </a:p>
      </dgm:t>
    </dgm:pt>
    <dgm:pt modelId="{9B982609-E6BD-44B0-9C26-417930E90C6E}">
      <dgm:prSet phldrT="[Текст]" custT="1"/>
      <dgm:spPr/>
      <dgm:t>
        <a:bodyPr/>
        <a:lstStyle/>
        <a:p>
          <a:r>
            <a:rPr lang="ru-RU" sz="2000" b="1" dirty="0" smtClean="0"/>
            <a:t>противодействие силы тяжести</a:t>
          </a:r>
          <a:endParaRPr lang="ru-RU" sz="2000" b="1" dirty="0"/>
        </a:p>
      </dgm:t>
    </dgm:pt>
    <dgm:pt modelId="{EF29AA81-EEA3-4256-92A3-E8C1E55204D5}" type="parTrans" cxnId="{F5CBB000-3DE5-4D26-BAE5-97F56693B12A}">
      <dgm:prSet/>
      <dgm:spPr/>
      <dgm:t>
        <a:bodyPr/>
        <a:lstStyle/>
        <a:p>
          <a:endParaRPr lang="ru-RU"/>
        </a:p>
      </dgm:t>
    </dgm:pt>
    <dgm:pt modelId="{7C05CC77-BC92-4BBC-9949-008B5563082E}" type="sibTrans" cxnId="{F5CBB000-3DE5-4D26-BAE5-97F56693B12A}">
      <dgm:prSet/>
      <dgm:spPr/>
      <dgm:t>
        <a:bodyPr/>
        <a:lstStyle/>
        <a:p>
          <a:endParaRPr lang="ru-RU"/>
        </a:p>
      </dgm:t>
    </dgm:pt>
    <dgm:pt modelId="{135E5149-3C11-41FA-88AC-CB53A8A793C3}">
      <dgm:prSet phldrT="[Текст]" custT="1"/>
      <dgm:spPr/>
      <dgm:t>
        <a:bodyPr/>
        <a:lstStyle/>
        <a:p>
          <a:r>
            <a:rPr lang="ru-RU" sz="2000" b="1" dirty="0" smtClean="0"/>
            <a:t>равновесие</a:t>
          </a:r>
          <a:endParaRPr lang="ru-RU" sz="2000" b="1" dirty="0"/>
        </a:p>
      </dgm:t>
    </dgm:pt>
    <dgm:pt modelId="{896D4030-4806-42C6-B14C-3D5AB947523E}" type="parTrans" cxnId="{00EC7220-E9B6-48E6-9817-B698C17DBE70}">
      <dgm:prSet/>
      <dgm:spPr/>
      <dgm:t>
        <a:bodyPr/>
        <a:lstStyle/>
        <a:p>
          <a:endParaRPr lang="ru-RU"/>
        </a:p>
      </dgm:t>
    </dgm:pt>
    <dgm:pt modelId="{72178347-30E1-43E8-A461-BFDB2D0AAAA1}" type="sibTrans" cxnId="{00EC7220-E9B6-48E6-9817-B698C17DBE70}">
      <dgm:prSet/>
      <dgm:spPr/>
      <dgm:t>
        <a:bodyPr/>
        <a:lstStyle/>
        <a:p>
          <a:endParaRPr lang="ru-RU"/>
        </a:p>
      </dgm:t>
    </dgm:pt>
    <dgm:pt modelId="{0672E382-25A5-45CD-A269-8F2764E8E816}">
      <dgm:prSet custT="1"/>
      <dgm:spPr/>
      <dgm:t>
        <a:bodyPr/>
        <a:lstStyle/>
        <a:p>
          <a:r>
            <a:rPr lang="ru-RU" sz="2000" b="1" dirty="0" smtClean="0"/>
            <a:t>мышечный  тонус</a:t>
          </a:r>
          <a:endParaRPr lang="ru-RU" sz="2000" b="1" dirty="0"/>
        </a:p>
      </dgm:t>
    </dgm:pt>
    <dgm:pt modelId="{7BE0BD37-9264-4E47-9542-80294F1B3718}" type="parTrans" cxnId="{2370C366-BFBB-4329-9BF2-3F362F149448}">
      <dgm:prSet/>
      <dgm:spPr/>
      <dgm:t>
        <a:bodyPr/>
        <a:lstStyle/>
        <a:p>
          <a:endParaRPr lang="ru-RU"/>
        </a:p>
      </dgm:t>
    </dgm:pt>
    <dgm:pt modelId="{E106D715-B0A2-41A8-AFF9-3B413B97842D}" type="sibTrans" cxnId="{2370C366-BFBB-4329-9BF2-3F362F149448}">
      <dgm:prSet/>
      <dgm:spPr/>
      <dgm:t>
        <a:bodyPr/>
        <a:lstStyle/>
        <a:p>
          <a:endParaRPr lang="ru-RU"/>
        </a:p>
      </dgm:t>
    </dgm:pt>
    <dgm:pt modelId="{F4AB598F-6C26-4CAB-8CC6-62E9A59E80B3}" type="pres">
      <dgm:prSet presAssocID="{8100FFA4-B883-4741-9D5E-FDF919EF8E5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D12DBDC-5DBA-4E0F-AA9C-E1C9E30A25E7}" type="pres">
      <dgm:prSet presAssocID="{F3FE8C02-2F5A-464F-B773-5AE141BE340B}" presName="centerShape" presStyleLbl="node0" presStyleIdx="0" presStyleCnt="1" custScaleX="207625" custScaleY="131496"/>
      <dgm:spPr/>
      <dgm:t>
        <a:bodyPr/>
        <a:lstStyle/>
        <a:p>
          <a:endParaRPr lang="ru-RU"/>
        </a:p>
      </dgm:t>
    </dgm:pt>
    <dgm:pt modelId="{EEBEFF20-4F20-4A43-9735-800323E83D2E}" type="pres">
      <dgm:prSet presAssocID="{6A9D4F1E-B9E8-4972-9E87-A9B04AB3646B}" presName="parTrans" presStyleLbl="sibTrans2D1" presStyleIdx="0" presStyleCnt="5"/>
      <dgm:spPr/>
      <dgm:t>
        <a:bodyPr/>
        <a:lstStyle/>
        <a:p>
          <a:endParaRPr lang="ru-RU"/>
        </a:p>
      </dgm:t>
    </dgm:pt>
    <dgm:pt modelId="{F32447F5-85EE-4F85-B6C5-23A6E7F0BA5D}" type="pres">
      <dgm:prSet presAssocID="{6A9D4F1E-B9E8-4972-9E87-A9B04AB3646B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8BF9D522-864E-4E69-AF0E-C3003E0341E9}" type="pres">
      <dgm:prSet presAssocID="{D7CF0DDB-546B-43BD-8284-ADBD6C356F47}" presName="node" presStyleLbl="node1" presStyleIdx="0" presStyleCnt="5" custScaleX="1868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8F8F04-3D48-4957-8CA9-08E7BA1001A2}" type="pres">
      <dgm:prSet presAssocID="{9A11DCE2-E5A6-4DDB-943A-E96DC19D3CFD}" presName="parTrans" presStyleLbl="sibTrans2D1" presStyleIdx="1" presStyleCnt="5"/>
      <dgm:spPr/>
      <dgm:t>
        <a:bodyPr/>
        <a:lstStyle/>
        <a:p>
          <a:endParaRPr lang="ru-RU"/>
        </a:p>
      </dgm:t>
    </dgm:pt>
    <dgm:pt modelId="{8DF97FA6-8E0A-412C-A1AC-5A47D817472B}" type="pres">
      <dgm:prSet presAssocID="{9A11DCE2-E5A6-4DDB-943A-E96DC19D3CFD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D078E17B-5A53-4273-B82B-C24AFEFAAE32}" type="pres">
      <dgm:prSet presAssocID="{69D9242D-F0C9-4BC9-BA39-1DEB30995C26}" presName="node" presStyleLbl="node1" presStyleIdx="1" presStyleCnt="5" custScaleX="156654" custScaleY="110733" custRadScaleRad="176546" custRadScaleInc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8366E2-0216-4B13-9A66-7AAC010A5BB1}" type="pres">
      <dgm:prSet presAssocID="{EF29AA81-EEA3-4256-92A3-E8C1E55204D5}" presName="parTrans" presStyleLbl="sibTrans2D1" presStyleIdx="2" presStyleCnt="5"/>
      <dgm:spPr/>
      <dgm:t>
        <a:bodyPr/>
        <a:lstStyle/>
        <a:p>
          <a:endParaRPr lang="ru-RU"/>
        </a:p>
      </dgm:t>
    </dgm:pt>
    <dgm:pt modelId="{09DE1CF3-C797-4DDC-84AA-021831223E36}" type="pres">
      <dgm:prSet presAssocID="{EF29AA81-EEA3-4256-92A3-E8C1E55204D5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4C13C6D9-2B73-4DE7-8029-D58AA616EC95}" type="pres">
      <dgm:prSet presAssocID="{9B982609-E6BD-44B0-9C26-417930E90C6E}" presName="node" presStyleLbl="node1" presStyleIdx="2" presStyleCnt="5" custScaleX="218159" custRadScaleRad="142911" custRadScaleInc="-702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55F9E3-F7D8-479E-9DFC-0E92A9902512}" type="pres">
      <dgm:prSet presAssocID="{7BE0BD37-9264-4E47-9542-80294F1B3718}" presName="parTrans" presStyleLbl="sibTrans2D1" presStyleIdx="3" presStyleCnt="5"/>
      <dgm:spPr/>
      <dgm:t>
        <a:bodyPr/>
        <a:lstStyle/>
        <a:p>
          <a:endParaRPr lang="ru-RU"/>
        </a:p>
      </dgm:t>
    </dgm:pt>
    <dgm:pt modelId="{09E04D19-3B81-459F-BA72-1396375DFFD2}" type="pres">
      <dgm:prSet presAssocID="{7BE0BD37-9264-4E47-9542-80294F1B3718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63DF4FB7-4DEF-48CA-8A6F-12E4DBD58AA6}" type="pres">
      <dgm:prSet presAssocID="{0672E382-25A5-45CD-A269-8F2764E8E816}" presName="node" presStyleLbl="node1" presStyleIdx="3" presStyleCnt="5" custScaleX="208310" custRadScaleRad="142120" custRadScaleInc="741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B4BC8B-CD39-4EAF-931E-7712F0F7AA9C}" type="pres">
      <dgm:prSet presAssocID="{896D4030-4806-42C6-B14C-3D5AB947523E}" presName="parTrans" presStyleLbl="sibTrans2D1" presStyleIdx="4" presStyleCnt="5"/>
      <dgm:spPr/>
      <dgm:t>
        <a:bodyPr/>
        <a:lstStyle/>
        <a:p>
          <a:endParaRPr lang="ru-RU"/>
        </a:p>
      </dgm:t>
    </dgm:pt>
    <dgm:pt modelId="{6C884733-7E67-4126-A8B1-70F75D74283B}" type="pres">
      <dgm:prSet presAssocID="{896D4030-4806-42C6-B14C-3D5AB947523E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3F666504-A315-498C-B8BC-6A51E54E8122}" type="pres">
      <dgm:prSet presAssocID="{135E5149-3C11-41FA-88AC-CB53A8A793C3}" presName="node" presStyleLbl="node1" presStyleIdx="4" presStyleCnt="5" custScaleX="165286" custRadScaleRad="154078" custRadScaleInc="123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06CEAD1-4ACA-4FFA-A9DF-04092C0239E7}" type="presOf" srcId="{6A9D4F1E-B9E8-4972-9E87-A9B04AB3646B}" destId="{F32447F5-85EE-4F85-B6C5-23A6E7F0BA5D}" srcOrd="1" destOrd="0" presId="urn:microsoft.com/office/officeart/2005/8/layout/radial5"/>
    <dgm:cxn modelId="{F05157B7-708B-4A10-9566-A11E32A3F145}" type="presOf" srcId="{9B982609-E6BD-44B0-9C26-417930E90C6E}" destId="{4C13C6D9-2B73-4DE7-8029-D58AA616EC95}" srcOrd="0" destOrd="0" presId="urn:microsoft.com/office/officeart/2005/8/layout/radial5"/>
    <dgm:cxn modelId="{F5CBB000-3DE5-4D26-BAE5-97F56693B12A}" srcId="{F3FE8C02-2F5A-464F-B773-5AE141BE340B}" destId="{9B982609-E6BD-44B0-9C26-417930E90C6E}" srcOrd="2" destOrd="0" parTransId="{EF29AA81-EEA3-4256-92A3-E8C1E55204D5}" sibTransId="{7C05CC77-BC92-4BBC-9949-008B5563082E}"/>
    <dgm:cxn modelId="{74E383F5-D356-4705-8BF7-6435A99708B2}" type="presOf" srcId="{9A11DCE2-E5A6-4DDB-943A-E96DC19D3CFD}" destId="{D28F8F04-3D48-4957-8CA9-08E7BA1001A2}" srcOrd="0" destOrd="0" presId="urn:microsoft.com/office/officeart/2005/8/layout/radial5"/>
    <dgm:cxn modelId="{447D1CEB-8BE0-4454-A0F5-85834D232956}" type="presOf" srcId="{135E5149-3C11-41FA-88AC-CB53A8A793C3}" destId="{3F666504-A315-498C-B8BC-6A51E54E8122}" srcOrd="0" destOrd="0" presId="urn:microsoft.com/office/officeart/2005/8/layout/radial5"/>
    <dgm:cxn modelId="{DF7510EE-69C5-4467-ABB6-6F2AF76D1B8B}" srcId="{F3FE8C02-2F5A-464F-B773-5AE141BE340B}" destId="{D7CF0DDB-546B-43BD-8284-ADBD6C356F47}" srcOrd="0" destOrd="0" parTransId="{6A9D4F1E-B9E8-4972-9E87-A9B04AB3646B}" sibTransId="{96C512CC-C110-49C8-B6E8-D96A07B14D35}"/>
    <dgm:cxn modelId="{2370C366-BFBB-4329-9BF2-3F362F149448}" srcId="{F3FE8C02-2F5A-464F-B773-5AE141BE340B}" destId="{0672E382-25A5-45CD-A269-8F2764E8E816}" srcOrd="3" destOrd="0" parTransId="{7BE0BD37-9264-4E47-9542-80294F1B3718}" sibTransId="{E106D715-B0A2-41A8-AFF9-3B413B97842D}"/>
    <dgm:cxn modelId="{6A3533BD-026E-4AB9-A665-F47F4A363E1E}" type="presOf" srcId="{F3FE8C02-2F5A-464F-B773-5AE141BE340B}" destId="{7D12DBDC-5DBA-4E0F-AA9C-E1C9E30A25E7}" srcOrd="0" destOrd="0" presId="urn:microsoft.com/office/officeart/2005/8/layout/radial5"/>
    <dgm:cxn modelId="{13928FD2-F358-43AA-B2DF-8A85B159C32C}" type="presOf" srcId="{7BE0BD37-9264-4E47-9542-80294F1B3718}" destId="{2F55F9E3-F7D8-479E-9DFC-0E92A9902512}" srcOrd="0" destOrd="0" presId="urn:microsoft.com/office/officeart/2005/8/layout/radial5"/>
    <dgm:cxn modelId="{C976DC55-A493-43A7-B2B8-EEF091683976}" srcId="{8100FFA4-B883-4741-9D5E-FDF919EF8E5B}" destId="{F3FE8C02-2F5A-464F-B773-5AE141BE340B}" srcOrd="0" destOrd="0" parTransId="{1C855977-C1B0-4CEA-9733-562116340FD5}" sibTransId="{1F9C9A2E-AD59-48C5-879E-86B7B444BF06}"/>
    <dgm:cxn modelId="{E8AD1B1E-B750-4A7D-9688-8B277E5D85B2}" type="presOf" srcId="{8100FFA4-B883-4741-9D5E-FDF919EF8E5B}" destId="{F4AB598F-6C26-4CAB-8CC6-62E9A59E80B3}" srcOrd="0" destOrd="0" presId="urn:microsoft.com/office/officeart/2005/8/layout/radial5"/>
    <dgm:cxn modelId="{A8210FE2-B330-4EE2-BEA1-0E6F67C4BB6F}" type="presOf" srcId="{D7CF0DDB-546B-43BD-8284-ADBD6C356F47}" destId="{8BF9D522-864E-4E69-AF0E-C3003E0341E9}" srcOrd="0" destOrd="0" presId="urn:microsoft.com/office/officeart/2005/8/layout/radial5"/>
    <dgm:cxn modelId="{CE62F933-FA03-4DFE-B808-4750814FF2AB}" type="presOf" srcId="{69D9242D-F0C9-4BC9-BA39-1DEB30995C26}" destId="{D078E17B-5A53-4273-B82B-C24AFEFAAE32}" srcOrd="0" destOrd="0" presId="urn:microsoft.com/office/officeart/2005/8/layout/radial5"/>
    <dgm:cxn modelId="{00EC7220-E9B6-48E6-9817-B698C17DBE70}" srcId="{F3FE8C02-2F5A-464F-B773-5AE141BE340B}" destId="{135E5149-3C11-41FA-88AC-CB53A8A793C3}" srcOrd="4" destOrd="0" parTransId="{896D4030-4806-42C6-B14C-3D5AB947523E}" sibTransId="{72178347-30E1-43E8-A461-BFDB2D0AAAA1}"/>
    <dgm:cxn modelId="{45143801-10ED-49D8-9BC6-42FD07BAF3A9}" type="presOf" srcId="{EF29AA81-EEA3-4256-92A3-E8C1E55204D5}" destId="{8C8366E2-0216-4B13-9A66-7AAC010A5BB1}" srcOrd="0" destOrd="0" presId="urn:microsoft.com/office/officeart/2005/8/layout/radial5"/>
    <dgm:cxn modelId="{5A00E4D1-03B6-43BF-B7BC-54342B430E9C}" type="presOf" srcId="{896D4030-4806-42C6-B14C-3D5AB947523E}" destId="{DBB4BC8B-CD39-4EAF-931E-7712F0F7AA9C}" srcOrd="0" destOrd="0" presId="urn:microsoft.com/office/officeart/2005/8/layout/radial5"/>
    <dgm:cxn modelId="{A5848C3F-3D05-4855-849C-37F768018B52}" type="presOf" srcId="{7BE0BD37-9264-4E47-9542-80294F1B3718}" destId="{09E04D19-3B81-459F-BA72-1396375DFFD2}" srcOrd="1" destOrd="0" presId="urn:microsoft.com/office/officeart/2005/8/layout/radial5"/>
    <dgm:cxn modelId="{F52355A5-CBB6-4563-BA24-394515770996}" type="presOf" srcId="{9A11DCE2-E5A6-4DDB-943A-E96DC19D3CFD}" destId="{8DF97FA6-8E0A-412C-A1AC-5A47D817472B}" srcOrd="1" destOrd="0" presId="urn:microsoft.com/office/officeart/2005/8/layout/radial5"/>
    <dgm:cxn modelId="{21622D1F-C45D-4B93-8B7C-11B2E375516E}" srcId="{F3FE8C02-2F5A-464F-B773-5AE141BE340B}" destId="{69D9242D-F0C9-4BC9-BA39-1DEB30995C26}" srcOrd="1" destOrd="0" parTransId="{9A11DCE2-E5A6-4DDB-943A-E96DC19D3CFD}" sibTransId="{5926BD5F-9234-4E44-B781-7B149429FB12}"/>
    <dgm:cxn modelId="{FE67BF5E-3DA6-4BC1-AF31-A88647BA70EB}" type="presOf" srcId="{6A9D4F1E-B9E8-4972-9E87-A9B04AB3646B}" destId="{EEBEFF20-4F20-4A43-9735-800323E83D2E}" srcOrd="0" destOrd="0" presId="urn:microsoft.com/office/officeart/2005/8/layout/radial5"/>
    <dgm:cxn modelId="{49FA17DF-1230-4BFA-9F2C-4D8856F916DA}" type="presOf" srcId="{EF29AA81-EEA3-4256-92A3-E8C1E55204D5}" destId="{09DE1CF3-C797-4DDC-84AA-021831223E36}" srcOrd="1" destOrd="0" presId="urn:microsoft.com/office/officeart/2005/8/layout/radial5"/>
    <dgm:cxn modelId="{E51D8783-A41E-4C83-B309-3CD4E84EB18A}" type="presOf" srcId="{0672E382-25A5-45CD-A269-8F2764E8E816}" destId="{63DF4FB7-4DEF-48CA-8A6F-12E4DBD58AA6}" srcOrd="0" destOrd="0" presId="urn:microsoft.com/office/officeart/2005/8/layout/radial5"/>
    <dgm:cxn modelId="{711F3BCE-4580-4735-A751-BBADFFD095E4}" type="presOf" srcId="{896D4030-4806-42C6-B14C-3D5AB947523E}" destId="{6C884733-7E67-4126-A8B1-70F75D74283B}" srcOrd="1" destOrd="0" presId="urn:microsoft.com/office/officeart/2005/8/layout/radial5"/>
    <dgm:cxn modelId="{C98CD7CF-BB2E-4897-BE90-A7A4E0E34486}" type="presParOf" srcId="{F4AB598F-6C26-4CAB-8CC6-62E9A59E80B3}" destId="{7D12DBDC-5DBA-4E0F-AA9C-E1C9E30A25E7}" srcOrd="0" destOrd="0" presId="urn:microsoft.com/office/officeart/2005/8/layout/radial5"/>
    <dgm:cxn modelId="{FC36A08D-568C-4418-A871-416CCCDF5BDB}" type="presParOf" srcId="{F4AB598F-6C26-4CAB-8CC6-62E9A59E80B3}" destId="{EEBEFF20-4F20-4A43-9735-800323E83D2E}" srcOrd="1" destOrd="0" presId="urn:microsoft.com/office/officeart/2005/8/layout/radial5"/>
    <dgm:cxn modelId="{02501052-CEB0-4AAE-9F29-D10D5BCCAD8D}" type="presParOf" srcId="{EEBEFF20-4F20-4A43-9735-800323E83D2E}" destId="{F32447F5-85EE-4F85-B6C5-23A6E7F0BA5D}" srcOrd="0" destOrd="0" presId="urn:microsoft.com/office/officeart/2005/8/layout/radial5"/>
    <dgm:cxn modelId="{C06BEDA4-E1B3-4B89-894C-EEBB6D036245}" type="presParOf" srcId="{F4AB598F-6C26-4CAB-8CC6-62E9A59E80B3}" destId="{8BF9D522-864E-4E69-AF0E-C3003E0341E9}" srcOrd="2" destOrd="0" presId="urn:microsoft.com/office/officeart/2005/8/layout/radial5"/>
    <dgm:cxn modelId="{045A5097-803C-43B8-AEC9-348299792486}" type="presParOf" srcId="{F4AB598F-6C26-4CAB-8CC6-62E9A59E80B3}" destId="{D28F8F04-3D48-4957-8CA9-08E7BA1001A2}" srcOrd="3" destOrd="0" presId="urn:microsoft.com/office/officeart/2005/8/layout/radial5"/>
    <dgm:cxn modelId="{E9B09A83-FEB8-4570-955D-3F369E529AA7}" type="presParOf" srcId="{D28F8F04-3D48-4957-8CA9-08E7BA1001A2}" destId="{8DF97FA6-8E0A-412C-A1AC-5A47D817472B}" srcOrd="0" destOrd="0" presId="urn:microsoft.com/office/officeart/2005/8/layout/radial5"/>
    <dgm:cxn modelId="{71AC6C5F-B917-4AB4-805A-465366235B99}" type="presParOf" srcId="{F4AB598F-6C26-4CAB-8CC6-62E9A59E80B3}" destId="{D078E17B-5A53-4273-B82B-C24AFEFAAE32}" srcOrd="4" destOrd="0" presId="urn:microsoft.com/office/officeart/2005/8/layout/radial5"/>
    <dgm:cxn modelId="{E393D886-3496-49EF-BA5C-7DD13D940408}" type="presParOf" srcId="{F4AB598F-6C26-4CAB-8CC6-62E9A59E80B3}" destId="{8C8366E2-0216-4B13-9A66-7AAC010A5BB1}" srcOrd="5" destOrd="0" presId="urn:microsoft.com/office/officeart/2005/8/layout/radial5"/>
    <dgm:cxn modelId="{15B9CEF1-C4DC-4FD1-A64A-9218FAFE5850}" type="presParOf" srcId="{8C8366E2-0216-4B13-9A66-7AAC010A5BB1}" destId="{09DE1CF3-C797-4DDC-84AA-021831223E36}" srcOrd="0" destOrd="0" presId="urn:microsoft.com/office/officeart/2005/8/layout/radial5"/>
    <dgm:cxn modelId="{DF3BAF34-091F-446A-BAEA-F72B4F51E189}" type="presParOf" srcId="{F4AB598F-6C26-4CAB-8CC6-62E9A59E80B3}" destId="{4C13C6D9-2B73-4DE7-8029-D58AA616EC95}" srcOrd="6" destOrd="0" presId="urn:microsoft.com/office/officeart/2005/8/layout/radial5"/>
    <dgm:cxn modelId="{CA54CE7C-110C-4034-ABDC-13FFB1A257A8}" type="presParOf" srcId="{F4AB598F-6C26-4CAB-8CC6-62E9A59E80B3}" destId="{2F55F9E3-F7D8-479E-9DFC-0E92A9902512}" srcOrd="7" destOrd="0" presId="urn:microsoft.com/office/officeart/2005/8/layout/radial5"/>
    <dgm:cxn modelId="{CA54E579-1527-42E5-B122-4CD33B3E477D}" type="presParOf" srcId="{2F55F9E3-F7D8-479E-9DFC-0E92A9902512}" destId="{09E04D19-3B81-459F-BA72-1396375DFFD2}" srcOrd="0" destOrd="0" presId="urn:microsoft.com/office/officeart/2005/8/layout/radial5"/>
    <dgm:cxn modelId="{77BADBAC-8BCE-4591-8E76-65638C408254}" type="presParOf" srcId="{F4AB598F-6C26-4CAB-8CC6-62E9A59E80B3}" destId="{63DF4FB7-4DEF-48CA-8A6F-12E4DBD58AA6}" srcOrd="8" destOrd="0" presId="urn:microsoft.com/office/officeart/2005/8/layout/radial5"/>
    <dgm:cxn modelId="{58FCD8C2-CBF2-46B8-9F30-A3E4B9501F3E}" type="presParOf" srcId="{F4AB598F-6C26-4CAB-8CC6-62E9A59E80B3}" destId="{DBB4BC8B-CD39-4EAF-931E-7712F0F7AA9C}" srcOrd="9" destOrd="0" presId="urn:microsoft.com/office/officeart/2005/8/layout/radial5"/>
    <dgm:cxn modelId="{B31B8148-D6CC-4128-9454-C3D10F84C493}" type="presParOf" srcId="{DBB4BC8B-CD39-4EAF-931E-7712F0F7AA9C}" destId="{6C884733-7E67-4126-A8B1-70F75D74283B}" srcOrd="0" destOrd="0" presId="urn:microsoft.com/office/officeart/2005/8/layout/radial5"/>
    <dgm:cxn modelId="{6576F67F-6A1B-4424-915F-D79927CCD08E}" type="presParOf" srcId="{F4AB598F-6C26-4CAB-8CC6-62E9A59E80B3}" destId="{3F666504-A315-498C-B8BC-6A51E54E8122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E5FDA8-D806-4733-9F5B-A4F8D04132BC}">
      <dsp:nvSpPr>
        <dsp:cNvPr id="0" name=""/>
        <dsp:cNvSpPr/>
      </dsp:nvSpPr>
      <dsp:spPr>
        <a:xfrm>
          <a:off x="3117588" y="2213461"/>
          <a:ext cx="2039719" cy="20397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Основные  сенсорные  системы</a:t>
          </a:r>
          <a:endParaRPr lang="ru-RU" sz="2000" b="1" kern="1200" dirty="0"/>
        </a:p>
      </dsp:txBody>
      <dsp:txXfrm>
        <a:off x="3416298" y="2512171"/>
        <a:ext cx="1442299" cy="1442299"/>
      </dsp:txXfrm>
    </dsp:sp>
    <dsp:sp modelId="{8CA6757C-3CE8-471A-BDE9-AB1D0FC5F73E}">
      <dsp:nvSpPr>
        <dsp:cNvPr id="0" name=""/>
        <dsp:cNvSpPr/>
      </dsp:nvSpPr>
      <dsp:spPr>
        <a:xfrm rot="9172737">
          <a:off x="1521857" y="3843568"/>
          <a:ext cx="1713309" cy="581319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9B8C52-53E1-4E34-B2E6-CE092EC7A975}">
      <dsp:nvSpPr>
        <dsp:cNvPr id="0" name=""/>
        <dsp:cNvSpPr/>
      </dsp:nvSpPr>
      <dsp:spPr>
        <a:xfrm>
          <a:off x="603524" y="3953632"/>
          <a:ext cx="2025053" cy="11422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Обонятельная</a:t>
          </a:r>
          <a:endParaRPr lang="ru-RU" sz="1800" kern="1200" dirty="0"/>
        </a:p>
      </dsp:txBody>
      <dsp:txXfrm>
        <a:off x="636979" y="3987087"/>
        <a:ext cx="1958143" cy="1075332"/>
      </dsp:txXfrm>
    </dsp:sp>
    <dsp:sp modelId="{F687614E-3547-4250-886A-3D139312A483}">
      <dsp:nvSpPr>
        <dsp:cNvPr id="0" name=""/>
        <dsp:cNvSpPr/>
      </dsp:nvSpPr>
      <dsp:spPr>
        <a:xfrm rot="11313647">
          <a:off x="1073072" y="2628458"/>
          <a:ext cx="1954290" cy="581319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54E8D3-2588-425F-8C9B-8C0E0669DB90}">
      <dsp:nvSpPr>
        <dsp:cNvPr id="0" name=""/>
        <dsp:cNvSpPr/>
      </dsp:nvSpPr>
      <dsp:spPr>
        <a:xfrm>
          <a:off x="0" y="2214574"/>
          <a:ext cx="2167919" cy="11181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Вкусовая</a:t>
          </a:r>
          <a:endParaRPr lang="ru-RU" sz="1800" kern="1200" dirty="0"/>
        </a:p>
      </dsp:txBody>
      <dsp:txXfrm>
        <a:off x="32750" y="2247324"/>
        <a:ext cx="2102419" cy="1052675"/>
      </dsp:txXfrm>
    </dsp:sp>
    <dsp:sp modelId="{EE523C0D-0762-49E7-9198-CD9D1A1FE10A}">
      <dsp:nvSpPr>
        <dsp:cNvPr id="0" name=""/>
        <dsp:cNvSpPr/>
      </dsp:nvSpPr>
      <dsp:spPr>
        <a:xfrm rot="13676786">
          <a:off x="1812363" y="1406642"/>
          <a:ext cx="1878890" cy="581319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D92F18-4BC5-43EB-8B77-E6DF2AA7B9F5}">
      <dsp:nvSpPr>
        <dsp:cNvPr id="0" name=""/>
        <dsp:cNvSpPr/>
      </dsp:nvSpPr>
      <dsp:spPr>
        <a:xfrm>
          <a:off x="1038592" y="428625"/>
          <a:ext cx="2167905" cy="11422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Зрительная</a:t>
          </a:r>
          <a:endParaRPr lang="ru-RU" sz="1800" kern="1200" dirty="0"/>
        </a:p>
      </dsp:txBody>
      <dsp:txXfrm>
        <a:off x="1072047" y="462080"/>
        <a:ext cx="2100995" cy="1075332"/>
      </dsp:txXfrm>
    </dsp:sp>
    <dsp:sp modelId="{D7FD6332-AD8C-48A2-9C54-421D5ECBAFA5}">
      <dsp:nvSpPr>
        <dsp:cNvPr id="0" name=""/>
        <dsp:cNvSpPr/>
      </dsp:nvSpPr>
      <dsp:spPr>
        <a:xfrm rot="16179526">
          <a:off x="3350186" y="1056475"/>
          <a:ext cx="1552055" cy="581319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38C13C-943B-4389-97EB-7D173C3238C6}">
      <dsp:nvSpPr>
        <dsp:cNvPr id="0" name=""/>
        <dsp:cNvSpPr/>
      </dsp:nvSpPr>
      <dsp:spPr>
        <a:xfrm>
          <a:off x="3262633" y="0"/>
          <a:ext cx="1717918" cy="11422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Тактильная</a:t>
          </a:r>
          <a:endParaRPr lang="ru-RU" sz="2000" kern="1200" dirty="0"/>
        </a:p>
      </dsp:txBody>
      <dsp:txXfrm>
        <a:off x="3296088" y="33455"/>
        <a:ext cx="1651008" cy="1075332"/>
      </dsp:txXfrm>
    </dsp:sp>
    <dsp:sp modelId="{5147771E-E38B-4960-A97B-520B4E24189B}">
      <dsp:nvSpPr>
        <dsp:cNvPr id="0" name=""/>
        <dsp:cNvSpPr/>
      </dsp:nvSpPr>
      <dsp:spPr>
        <a:xfrm rot="18698214">
          <a:off x="4574818" y="1404306"/>
          <a:ext cx="1860434" cy="581319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F8E10C-A55B-4EBB-8859-F261F71B46D5}">
      <dsp:nvSpPr>
        <dsp:cNvPr id="0" name=""/>
        <dsp:cNvSpPr/>
      </dsp:nvSpPr>
      <dsp:spPr>
        <a:xfrm>
          <a:off x="5051027" y="428628"/>
          <a:ext cx="2144103" cy="11422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Вестибулярная</a:t>
          </a:r>
          <a:endParaRPr lang="ru-RU" sz="2000" kern="1200" dirty="0"/>
        </a:p>
      </dsp:txBody>
      <dsp:txXfrm>
        <a:off x="5084482" y="462083"/>
        <a:ext cx="2077193" cy="1075332"/>
      </dsp:txXfrm>
    </dsp:sp>
    <dsp:sp modelId="{0130B566-3F23-45F9-9F51-8AE96380AA94}">
      <dsp:nvSpPr>
        <dsp:cNvPr id="0" name=""/>
        <dsp:cNvSpPr/>
      </dsp:nvSpPr>
      <dsp:spPr>
        <a:xfrm rot="21073641">
          <a:off x="5238886" y="2633050"/>
          <a:ext cx="1809715" cy="581319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A12F8D-6991-49F5-A8F9-AB60DA77B38F}">
      <dsp:nvSpPr>
        <dsp:cNvPr id="0" name=""/>
        <dsp:cNvSpPr/>
      </dsp:nvSpPr>
      <dsp:spPr>
        <a:xfrm>
          <a:off x="5751650" y="2214585"/>
          <a:ext cx="2572730" cy="11422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Проприоцептивная</a:t>
          </a:r>
          <a:endParaRPr lang="ru-RU" sz="2000" kern="1200" dirty="0"/>
        </a:p>
      </dsp:txBody>
      <dsp:txXfrm>
        <a:off x="5785105" y="2248040"/>
        <a:ext cx="2505820" cy="1075332"/>
      </dsp:txXfrm>
    </dsp:sp>
    <dsp:sp modelId="{05B557C7-2CCC-4F1C-A0E5-974B816F7D71}">
      <dsp:nvSpPr>
        <dsp:cNvPr id="0" name=""/>
        <dsp:cNvSpPr/>
      </dsp:nvSpPr>
      <dsp:spPr>
        <a:xfrm rot="1543063">
          <a:off x="5061502" y="3820052"/>
          <a:ext cx="1795178" cy="581319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0C0A53-3BF8-4949-B4A6-FB9862B50B6C}">
      <dsp:nvSpPr>
        <dsp:cNvPr id="0" name=""/>
        <dsp:cNvSpPr/>
      </dsp:nvSpPr>
      <dsp:spPr>
        <a:xfrm>
          <a:off x="5715027" y="3929088"/>
          <a:ext cx="2105481" cy="11422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Слуховая</a:t>
          </a:r>
          <a:endParaRPr lang="ru-RU" sz="2000" kern="1200" dirty="0"/>
        </a:p>
      </dsp:txBody>
      <dsp:txXfrm>
        <a:off x="5748482" y="3962543"/>
        <a:ext cx="2038571" cy="10753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12DBDC-5DBA-4E0F-AA9C-E1C9E30A25E7}">
      <dsp:nvSpPr>
        <dsp:cNvPr id="0" name=""/>
        <dsp:cNvSpPr/>
      </dsp:nvSpPr>
      <dsp:spPr>
        <a:xfrm>
          <a:off x="2609535" y="1843734"/>
          <a:ext cx="3074439" cy="194714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вестибулярная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и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err="1" smtClean="0"/>
            <a:t>проприоцептивная</a:t>
          </a:r>
          <a:endParaRPr lang="ru-RU" sz="2000" b="1" kern="1200" dirty="0"/>
        </a:p>
      </dsp:txBody>
      <dsp:txXfrm>
        <a:off x="3059776" y="2128887"/>
        <a:ext cx="2173957" cy="1376841"/>
      </dsp:txXfrm>
    </dsp:sp>
    <dsp:sp modelId="{EEBEFF20-4F20-4A43-9735-800323E83D2E}">
      <dsp:nvSpPr>
        <dsp:cNvPr id="0" name=""/>
        <dsp:cNvSpPr/>
      </dsp:nvSpPr>
      <dsp:spPr>
        <a:xfrm rot="16200000">
          <a:off x="4051667" y="1417975"/>
          <a:ext cx="190175" cy="5034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>
        <a:off x="4080193" y="1547193"/>
        <a:ext cx="133123" cy="302076"/>
      </dsp:txXfrm>
    </dsp:sp>
    <dsp:sp modelId="{8BF9D522-864E-4E69-AF0E-C3003E0341E9}">
      <dsp:nvSpPr>
        <dsp:cNvPr id="0" name=""/>
        <dsp:cNvSpPr/>
      </dsp:nvSpPr>
      <dsp:spPr>
        <a:xfrm>
          <a:off x="2763253" y="4146"/>
          <a:ext cx="2767002" cy="14807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движения глаз</a:t>
          </a:r>
          <a:endParaRPr lang="ru-RU" sz="2000" b="1" kern="1200" dirty="0"/>
        </a:p>
      </dsp:txBody>
      <dsp:txXfrm>
        <a:off x="3168471" y="220999"/>
        <a:ext cx="1956566" cy="1047059"/>
      </dsp:txXfrm>
    </dsp:sp>
    <dsp:sp modelId="{D28F8F04-3D48-4957-8CA9-08E7BA1001A2}">
      <dsp:nvSpPr>
        <dsp:cNvPr id="0" name=""/>
        <dsp:cNvSpPr/>
      </dsp:nvSpPr>
      <dsp:spPr>
        <a:xfrm rot="20331007">
          <a:off x="5577851" y="1946664"/>
          <a:ext cx="337411" cy="5034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>
        <a:off x="5581260" y="2065617"/>
        <a:ext cx="236188" cy="302076"/>
      </dsp:txXfrm>
    </dsp:sp>
    <dsp:sp modelId="{D078E17B-5A53-4273-B82B-C24AFEFAAE32}">
      <dsp:nvSpPr>
        <dsp:cNvPr id="0" name=""/>
        <dsp:cNvSpPr/>
      </dsp:nvSpPr>
      <dsp:spPr>
        <a:xfrm>
          <a:off x="5909921" y="866640"/>
          <a:ext cx="2319678" cy="163969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поза</a:t>
          </a:r>
          <a:endParaRPr lang="ru-RU" sz="2000" b="1" kern="1200" dirty="0"/>
        </a:p>
      </dsp:txBody>
      <dsp:txXfrm>
        <a:off x="6249630" y="1106768"/>
        <a:ext cx="1640260" cy="1159439"/>
      </dsp:txXfrm>
    </dsp:sp>
    <dsp:sp modelId="{8C8366E2-0216-4B13-9A66-7AAC010A5BB1}">
      <dsp:nvSpPr>
        <dsp:cNvPr id="0" name=""/>
        <dsp:cNvSpPr/>
      </dsp:nvSpPr>
      <dsp:spPr>
        <a:xfrm rot="1798782">
          <a:off x="5341642" y="3312477"/>
          <a:ext cx="199680" cy="5034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>
        <a:off x="5345650" y="3398202"/>
        <a:ext cx="139776" cy="302076"/>
      </dsp:txXfrm>
    </dsp:sp>
    <dsp:sp modelId="{4C13C6D9-2B73-4DE7-8029-D58AA616EC95}">
      <dsp:nvSpPr>
        <dsp:cNvPr id="0" name=""/>
        <dsp:cNvSpPr/>
      </dsp:nvSpPr>
      <dsp:spPr>
        <a:xfrm>
          <a:off x="4999176" y="3500448"/>
          <a:ext cx="3230423" cy="14807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противодействие силы тяжести</a:t>
          </a:r>
          <a:endParaRPr lang="ru-RU" sz="2000" b="1" kern="1200" dirty="0"/>
        </a:p>
      </dsp:txBody>
      <dsp:txXfrm>
        <a:off x="5472260" y="3717301"/>
        <a:ext cx="2284255" cy="1047059"/>
      </dsp:txXfrm>
    </dsp:sp>
    <dsp:sp modelId="{2F55F9E3-F7D8-479E-9DFC-0E92A9902512}">
      <dsp:nvSpPr>
        <dsp:cNvPr id="0" name=""/>
        <dsp:cNvSpPr/>
      </dsp:nvSpPr>
      <dsp:spPr>
        <a:xfrm rot="9153857">
          <a:off x="2669143" y="3275547"/>
          <a:ext cx="220056" cy="5034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 rot="10800000">
        <a:off x="2731447" y="3361030"/>
        <a:ext cx="154039" cy="302076"/>
      </dsp:txXfrm>
    </dsp:sp>
    <dsp:sp modelId="{63DF4FB7-4DEF-48CA-8A6F-12E4DBD58AA6}">
      <dsp:nvSpPr>
        <dsp:cNvPr id="0" name=""/>
        <dsp:cNvSpPr/>
      </dsp:nvSpPr>
      <dsp:spPr>
        <a:xfrm>
          <a:off x="0" y="3429010"/>
          <a:ext cx="3084582" cy="14807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мышечный  тонус</a:t>
          </a:r>
          <a:endParaRPr lang="ru-RU" sz="2000" b="1" kern="1200" dirty="0"/>
        </a:p>
      </dsp:txBody>
      <dsp:txXfrm>
        <a:off x="451727" y="3645863"/>
        <a:ext cx="2181128" cy="1047059"/>
      </dsp:txXfrm>
    </dsp:sp>
    <dsp:sp modelId="{DBB4BC8B-CD39-4EAF-931E-7712F0F7AA9C}">
      <dsp:nvSpPr>
        <dsp:cNvPr id="0" name=""/>
        <dsp:cNvSpPr/>
      </dsp:nvSpPr>
      <dsp:spPr>
        <a:xfrm rot="12158966">
          <a:off x="2375132" y="1902048"/>
          <a:ext cx="362929" cy="5034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 rot="10800000">
        <a:off x="2479813" y="2023704"/>
        <a:ext cx="254050" cy="302076"/>
      </dsp:txXfrm>
    </dsp:sp>
    <dsp:sp modelId="{3F666504-A315-498C-B8BC-6A51E54E8122}">
      <dsp:nvSpPr>
        <dsp:cNvPr id="0" name=""/>
        <dsp:cNvSpPr/>
      </dsp:nvSpPr>
      <dsp:spPr>
        <a:xfrm>
          <a:off x="0" y="857235"/>
          <a:ext cx="2447497" cy="14807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равновесие</a:t>
          </a:r>
          <a:endParaRPr lang="ru-RU" sz="2000" b="1" kern="1200" dirty="0"/>
        </a:p>
      </dsp:txBody>
      <dsp:txXfrm>
        <a:off x="358428" y="1074088"/>
        <a:ext cx="1730641" cy="10470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2CE7209-66C1-479A-A436-62DE83E1A8AC}" type="datetimeFigureOut">
              <a:rPr lang="ru-RU" smtClean="0"/>
              <a:pPr>
                <a:defRPr/>
              </a:pPr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CDA71D-5915-455A-A765-996A8299840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611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88F7B1E-CC5D-44B2-9A08-A0E3D950D75A}" type="datetimeFigureOut">
              <a:rPr lang="ru-RU" smtClean="0"/>
              <a:pPr>
                <a:defRPr/>
              </a:pPr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B8D0CF-1FDA-4B7F-AD84-9BF13CBC6B8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2999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BC7A1E0-C74F-482F-8BC2-15010A65908E}" type="datetimeFigureOut">
              <a:rPr lang="ru-RU" smtClean="0"/>
              <a:pPr>
                <a:defRPr/>
              </a:pPr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86F1D4-0549-42E8-8742-24D38011CA0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4049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404119-B4B1-42C7-8D11-3794645B1059}" type="datetimeFigureOut">
              <a:rPr lang="ru-RU" smtClean="0"/>
              <a:pPr>
                <a:defRPr/>
              </a:pPr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ACDED4-0077-4FFD-8E03-98E5885D905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2303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B006CC9-DA6D-4316-91AD-83B5C82C94AC}" type="datetimeFigureOut">
              <a:rPr lang="ru-RU" smtClean="0"/>
              <a:pPr>
                <a:defRPr/>
              </a:pPr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A245F6-736A-420C-9D7A-725A49B1C65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5392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C886680-8F15-45E9-9A6B-C8182435B5B9}" type="datetimeFigureOut">
              <a:rPr lang="ru-RU" smtClean="0"/>
              <a:pPr>
                <a:defRPr/>
              </a:pPr>
              <a:t>29.11.2021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F13371-518E-45BE-8E55-212587D2EAC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3582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154D72-F29F-4D59-8606-43227204EC2F}" type="datetimeFigureOut">
              <a:rPr lang="ru-RU" smtClean="0"/>
              <a:pPr>
                <a:defRPr/>
              </a:pPr>
              <a:t>29.11.2021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B71DF1-2FAB-43F7-A308-7D8FC360007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7419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79D244-701C-4991-A376-E25278D7F2FE}" type="datetimeFigureOut">
              <a:rPr lang="ru-RU" smtClean="0"/>
              <a:pPr>
                <a:defRPr/>
              </a:pPr>
              <a:t>29.11.2021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6C0EBC-D9C2-4981-AAF3-BE69E1C2710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3953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E314980-2B1B-442C-AC1B-EFD0BE5BD7D4}" type="datetimeFigureOut">
              <a:rPr lang="ru-RU" smtClean="0"/>
              <a:pPr>
                <a:defRPr/>
              </a:pPr>
              <a:t>29.11.2021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6FE601-87FB-42CF-AA0E-3701289AE87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8259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9B00D5-F14C-4426-8921-6F5B180B2573}" type="datetimeFigureOut">
              <a:rPr lang="ru-RU" smtClean="0"/>
              <a:pPr>
                <a:defRPr/>
              </a:pPr>
              <a:t>29.11.2021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CE75E8-8784-4F6B-9F11-F427D502D9E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854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70110C8-E9AF-46A3-98F5-7C4D5A321A8D}" type="datetimeFigureOut">
              <a:rPr lang="ru-RU" smtClean="0"/>
              <a:pPr>
                <a:defRPr/>
              </a:pPr>
              <a:t>29.11.2021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9CA71E-6E46-4D8F-B31A-32888140242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5689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3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0"/>
                    </a14:imgEffect>
                    <a14:imgEffect>
                      <a14:saturation sat="94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EAC77AC-762E-47BF-84CF-961E3F6A49D3}" type="datetimeFigureOut">
              <a:rPr lang="ru-RU" smtClean="0"/>
              <a:pPr>
                <a:defRPr/>
              </a:pPr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A31AF2B-9247-4627-BF64-F8B3B0DA065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165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5" r:id="rId1"/>
    <p:sldLayoutId id="2147484256" r:id="rId2"/>
    <p:sldLayoutId id="2147484257" r:id="rId3"/>
    <p:sldLayoutId id="2147484258" r:id="rId4"/>
    <p:sldLayoutId id="2147484259" r:id="rId5"/>
    <p:sldLayoutId id="2147484260" r:id="rId6"/>
    <p:sldLayoutId id="2147484261" r:id="rId7"/>
    <p:sldLayoutId id="2147484262" r:id="rId8"/>
    <p:sldLayoutId id="2147484263" r:id="rId9"/>
    <p:sldLayoutId id="2147484264" r:id="rId10"/>
    <p:sldLayoutId id="214748426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6967" y="260648"/>
            <a:ext cx="90364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«Нарушение сенсорной  интеграции </a:t>
            </a:r>
          </a:p>
          <a:p>
            <a:pPr algn="ctr"/>
            <a:r>
              <a:rPr lang="ru-RU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дошкольном возрасте»</a:t>
            </a:r>
            <a:endParaRPr lang="ru-RU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772816"/>
            <a:ext cx="8388424" cy="47198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3466" y="188640"/>
            <a:ext cx="892899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Легче всего обрабатываются ощущения «вперед-назад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рождения, вестибулярную систему продолжают развивать и совершенствовать: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укачивания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катание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наклонных поверхностей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качели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карусели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движения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«верх-низ», сложнее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«право-лево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и самое непростое – это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вращение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3466" y="4005064"/>
            <a:ext cx="88569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Вестибулярная система вместе с другими органами чувств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сообщает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нам, как мы двигаемся: быстро или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медленно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вперед или назад, вверх или вниз, вправо или влево, вокруг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горизонтальной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вертикальной оси либо не двигаемся вовсе.</a:t>
            </a:r>
          </a:p>
        </p:txBody>
      </p:sp>
    </p:spTree>
    <p:extLst>
      <p:ext uri="{BB962C8B-B14F-4D97-AF65-F5344CB8AC3E}">
        <p14:creationId xmlns:p14="http://schemas.microsoft.com/office/powerpoint/2010/main" val="951111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67871" y="404664"/>
            <a:ext cx="40140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Тактильная система</a:t>
            </a:r>
          </a:p>
        </p:txBody>
      </p:sp>
      <p:pic>
        <p:nvPicPr>
          <p:cNvPr id="6" name="Рисунок 5" descr="slide-41.jpg"/>
          <p:cNvPicPr>
            <a:picLocks noChangeAspect="1"/>
          </p:cNvPicPr>
          <p:nvPr/>
        </p:nvPicPr>
        <p:blipFill>
          <a:blip r:embed="rId2" cstate="print">
            <a:lum bright="-10000" contrast="40000"/>
          </a:blip>
          <a:srcRect r="893"/>
          <a:stretch>
            <a:fillRect/>
          </a:stretch>
        </p:blipFill>
        <p:spPr>
          <a:xfrm>
            <a:off x="539552" y="1124744"/>
            <a:ext cx="7992888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271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1520" y="404664"/>
            <a:ext cx="871296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Тактильная система связана с вестибулярной.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этой системы также начинается внутриутробно, малыш сначала ощущает околоплодные воды, а затем и касание стенок матки и прикосновение собственных ручек и ножек.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третьем месяце внутриутробного развития ребёнок начинает сосать палец.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коже малыша формируются рецепторы, воспринимающие различные возбудители: боль, холод, тепло.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Число нервных волокон, идущих от кожи к спинному мозгу более полмиллиона.</a:t>
            </a:r>
          </a:p>
        </p:txBody>
      </p:sp>
    </p:spTree>
    <p:extLst>
      <p:ext uri="{BB962C8B-B14F-4D97-AF65-F5344CB8AC3E}">
        <p14:creationId xmlns:p14="http://schemas.microsoft.com/office/powerpoint/2010/main" val="1761998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5938" y="2693078"/>
            <a:ext cx="3928756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2693078"/>
            <a:ext cx="2843808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0" y="116632"/>
            <a:ext cx="95050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КИНЕСТЕТИЧЕСКОГО ВОСПРИЯТИЯ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698" y="1268760"/>
            <a:ext cx="2924944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1388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88640"/>
            <a:ext cx="89289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КИНЕСТЕТИЧЕСКОГО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ВОСПРИЯТИЯ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836712"/>
            <a:ext cx="91440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Кожно-кинестетическая чувствительность филогенетически является самой древней — это комплексное понятие, объединяющее несколько видов чувствительности.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целом эти виды чувствительности можно разделить на две категории: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связанные с рецепторами, содержащимися в коже;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связанные с рецепторами, находящимися в мышцах, суставах и сухожилиях.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Известно, что и в коже, и в мышцах, и в сухожилиях, и в суставах человека сосредоточено огромное количество рецепторов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Кинетический канал связан ощущением, вызванный движением тела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7660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7106" y="188640"/>
            <a:ext cx="8928992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кинестетической системы также начинается с первых недель внутриутробной жизни.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Сталкиваясь с сопротивлением околоплодных вод он ощущает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лёгкое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напряжение мышц, сухожилий и суставов.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четвертого месяца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соприкасается со стенками матки, рефлекторно отталкивается от них ручками и ножками.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Сосание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пальчика оказывает мощное воздействие на развитие чувствительности челюсти, затылка, плеч, области бедер.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Самый важный процесс для развития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проприо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-кинестетической чувствительности – акт рождения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2177" y="3993180"/>
            <a:ext cx="877738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Помимо кожных рецепторов существуют рецепторы мышц, суставов и сухожилий, связанные с кинестетической (или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проприоцептивной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чувствительностью. Это ощущения, которые поступают от мышечно-суставного аппарата в момент, когда человек принимает какую-либо позу или совершает движение. Передача этих ощущений осуществляется с помощью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нескольких видов рецепторов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22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322"/>
          <a:stretch/>
        </p:blipFill>
        <p:spPr>
          <a:xfrm>
            <a:off x="170654" y="83078"/>
            <a:ext cx="3026255" cy="532859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648"/>
          <a:stretch/>
        </p:blipFill>
        <p:spPr>
          <a:xfrm flipH="1">
            <a:off x="5932763" y="1268760"/>
            <a:ext cx="3101550" cy="540060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20" t="16380" r="15895" b="16841"/>
          <a:stretch/>
        </p:blipFill>
        <p:spPr>
          <a:xfrm>
            <a:off x="3313745" y="980728"/>
            <a:ext cx="2502182" cy="507624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911538" y="149731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ПРОПРИОЦЕПТИВНАЯ</a:t>
            </a:r>
            <a:r>
              <a:rPr lang="ru-RU" b="1" dirty="0"/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7394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9535" y="14199"/>
            <a:ext cx="856895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выполнять дифференцированные движения.</a:t>
            </a:r>
          </a:p>
          <a:p>
            <a:pPr algn="ctr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Мышечное чувство формируется при изменении напряжения мышц, их оболочек, суставов, связок, сухожилий.</a:t>
            </a:r>
          </a:p>
          <a:p>
            <a:pPr algn="ctr">
              <a:buNone/>
            </a:pP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Типы </a:t>
            </a:r>
            <a:r>
              <a:rPr lang="ru-RU" sz="2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проприоцепции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>
              <a:buFont typeface="Wingdings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Чувство позы или ощущение положения конечностей и ориентация их частей относительно друг друга.</a:t>
            </a:r>
          </a:p>
          <a:p>
            <a:pPr algn="ctr">
              <a:buFont typeface="Wingdings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Чувство движения, когда проприоцепторы воспринимают как направление, так и скорость движения при изменении угла в суставах.</a:t>
            </a:r>
          </a:p>
          <a:p>
            <a:pPr algn="ctr">
              <a:buFont typeface="Wingdings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Чувство силы, необходимое для поднятия чего-либо, оценивается самим человеком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4365104"/>
            <a:ext cx="849694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проприоцептивная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= 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 кинестетического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восприятия 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(мышечно-суставное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чувство) = 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восприятие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собственной позы и движения.</a:t>
            </a:r>
          </a:p>
        </p:txBody>
      </p:sp>
    </p:spTree>
    <p:extLst>
      <p:ext uri="{BB962C8B-B14F-4D97-AF65-F5344CB8AC3E}">
        <p14:creationId xmlns:p14="http://schemas.microsoft.com/office/powerpoint/2010/main" val="70114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7"/>
          <a:stretch/>
        </p:blipFill>
        <p:spPr>
          <a:xfrm>
            <a:off x="107504" y="17151"/>
            <a:ext cx="3888432" cy="4077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59"/>
          <a:stretch/>
        </p:blipFill>
        <p:spPr>
          <a:xfrm>
            <a:off x="4427984" y="3356992"/>
            <a:ext cx="4578626" cy="3345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4644008" y="1196752"/>
            <a:ext cx="35223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луховая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91087" y="4737568"/>
            <a:ext cx="40370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Зрительная система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5357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56892" y="37337"/>
            <a:ext cx="51722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Зрительная, слуховая система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4525" y="560557"/>
            <a:ext cx="885698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Зрительную сенсорную систему можно сравнить с «окном 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окружающий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Большинство всей информации мы получаем с помощью зрения,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 о форме, размерах, цвете предметов, расстоянии до них и др.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Зрение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контролирует двигательную и трудовую деятельность человека;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благодаря зрению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можем по книгам и экранам компьютеров изучать опыт,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накопленный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человечеством.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4525" y="3238213"/>
            <a:ext cx="88569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Слух имеет важное значение в жизни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в первую очередь связано с восприятием речи. Слух обеспечивает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человеку получение информации из внешнего мира, способствует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формированию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адаптивных реакций, познавательной деятельности человека 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необходимым фактором развития речи и речевого общения. Слушая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речь, ребенок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начинает понимать её, а затем уже учится говорить.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Потеря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слуха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раннем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возрасте приводит к утрате речевой способности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34211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91881" y="116632"/>
            <a:ext cx="565212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Родоначальница сенсорной интеграции – американская исследовательница и терапевт Джин Айрес, которая в 1979 году написала книгу «Ребенок и  сенсорная интеграция», предназначенную для родителей, имеющих детей с  нарушениями восприятия.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Джин Айрес проводила исследования раннего развития нервной системы  ребенка в утробе матери. Она исходила из того, что в этот период начинают работать три системы восприятия ощущений. Эти три системы она назвала основными, или базовыми, ощущениями. Вместе они образуют своего рода  основу для сложного взаимодействия всех органов чувств.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24744"/>
            <a:ext cx="3241161" cy="3975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664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79" t="31999" r="40375" b="6878"/>
          <a:stretch/>
        </p:blipFill>
        <p:spPr>
          <a:xfrm>
            <a:off x="4932040" y="2956719"/>
            <a:ext cx="4139952" cy="38802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080"/>
            <a:ext cx="4104456" cy="32606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323528" y="4312071"/>
            <a:ext cx="44372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Обонятельная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760768" y="1001840"/>
            <a:ext cx="35836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Вкусовая  система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893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7704" y="14514"/>
            <a:ext cx="55369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Обонятельная, вкусовая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98" y="521214"/>
            <a:ext cx="8964488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Вкусовая сенсорная система (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густаторная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в первую очередь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отвечает  за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регуляцию пищевого поведения: выбор определенного вида пищи, формирование реакций предпочтения и т.д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Вкусовое восприятие не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остается постоянным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длительного периода, оно меняется в зависимости от</a:t>
            </a:r>
          </a:p>
          <a:p>
            <a:pPr algn="ctr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состояния организма и, в частности, от сиюминутной потребности в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данном  веществе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сказать, что вкусовая система служит своего рода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контрольным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устройством, благодаря которому осуществляется выбор адекватных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пищевых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веществ.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06872" y="4005064"/>
            <a:ext cx="793862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обонятельной системы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(восприятие запахов) так же, как и вкусовая,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системой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информировать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 о присутствии в окружающей среде (воздушной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 водной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определенных химических соединений, выполняющих, как правило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сигнальную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функцию. Обоняние выполняет защитную роль, принимает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пищевом поведении, регулирует эмоциональное состояние человека </a:t>
            </a:r>
          </a:p>
        </p:txBody>
      </p:sp>
    </p:spTree>
    <p:extLst>
      <p:ext uri="{BB962C8B-B14F-4D97-AF65-F5344CB8AC3E}">
        <p14:creationId xmlns:p14="http://schemas.microsoft.com/office/powerpoint/2010/main" val="3298079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642918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>
                    <a:lumMod val="65000"/>
                  </a:schemeClr>
                </a:solidFill>
              </a:rPr>
              <a:t>Фундаментальный  уровень  интеграции</a:t>
            </a:r>
            <a:endParaRPr lang="ru-RU" b="1" dirty="0">
              <a:solidFill>
                <a:schemeClr val="tx1">
                  <a:lumMod val="65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42910" y="928670"/>
          <a:ext cx="8229600" cy="5238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79454" y="116632"/>
            <a:ext cx="61850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Проявления особенностей сенсорной интеграции у детей </a:t>
            </a:r>
            <a:endParaRPr lang="ru-RU" dirty="0"/>
          </a:p>
        </p:txBody>
      </p:sp>
      <p:graphicFrame>
        <p:nvGraphicFramePr>
          <p:cNvPr id="6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0246297"/>
              </p:ext>
            </p:extLst>
          </p:nvPr>
        </p:nvGraphicFramePr>
        <p:xfrm>
          <a:off x="179512" y="620713"/>
          <a:ext cx="8784976" cy="60486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008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03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962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69828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ощущения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Гиперчувствитель</a:t>
                      </a:r>
                      <a:endParaRPr lang="ru-RU" sz="18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8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ность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Гипочувствитель</a:t>
                      </a:r>
                      <a:endParaRPr lang="ru-RU" sz="18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8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ность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Поиск ощущений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59606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прикосновения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Избегает, привередлив к одежде, чувствителен к опрятности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Индифферентен к прикосновениям, не чувствителен к грязи, равнодушен к игрушкам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Валяется в лужах, что-то жует, разбрасывает,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натыкается на мебель и на людей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59606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Движение и баланс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Избегает активности, не любит передвижений,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укачивает в транспорте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реагирует на передвижения, не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замечат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падений, может долго и без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последствий кружиться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Снижено чувство дистанции постоянно в движении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59606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Постуральный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праксис</a:t>
                      </a: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(удержание положения тела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пространстве в </a:t>
                      </a:r>
                      <a:r>
                        <a:rPr lang="ru-RU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процесе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движения)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Зажатость, трудности координации, избегание напряжений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Снижен позыв к игровым движениям, но любит активности по типу перенести тяжести, толкание и др.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Стремиться к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обнимашкам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любит перетаскивать тяжести и бегать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0379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5480114"/>
              </p:ext>
            </p:extLst>
          </p:nvPr>
        </p:nvGraphicFramePr>
        <p:xfrm>
          <a:off x="179512" y="188640"/>
          <a:ext cx="8820472" cy="65215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09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051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30558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Зрение 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Перевозбуждается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от длительного рассматривания, избегает глазного контакта, насторожен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Игнорирует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новые визуальные стимулы, например препятствия, медленно реагирует, смотрит сквозь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Ищет визуальных стимулов, привлекают 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светящися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движущеся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объекты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6902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звуки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гиперакузия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Игнорирует обычные звуки, но может среагировать на низкие или высокие регистры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Жаждет громких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звуков, любит находиться в толпе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90325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запахи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Реагирует на легкие ароматы, которые никто не </a:t>
                      </a: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замечат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замечает неприятных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запахов и не чувствует запах еды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Ищет сильных запахов, обнюхивает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43729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вкусы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Отвергает определенные текстуры, температуры, давится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Может есть острую, холодную пищу без реакции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Пробует не съедобные предметы, может предпочитать очень острую или горячую пищу.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7826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7129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 нарушения у  сенсорной интеграции у детей 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987824" y="599372"/>
            <a:ext cx="34690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Вестибулярная система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19" y="1700808"/>
            <a:ext cx="8712968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Предпочитает спокойные игры, занятия сидя.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Двигается  медленно и  осторожно, избегает рисков, может  «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увальнем».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Избегает/не любит оборудования детских площадок (например, качелей,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лестниц, горок, каруселей).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Избегает/не любит лифты и эскалаторы, предпочитает ехать в них/по ним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сидя или чувствует дурноту/тошноту при движении в них/по ним.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буквальном смысле цепляется за взрослого, которому доверяет.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Испытывает ужас перед падением, даже при отсутствии реального риска.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Боится любой высоты, даже бордюра тротуара или ступеньки.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1519" y="1063875"/>
            <a:ext cx="87129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 ребёнка повышенная вестибулярная чувствительность</a:t>
            </a:r>
            <a:endParaRPr lang="ru-RU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(гиперчувствительность к движению) если он:</a:t>
            </a:r>
          </a:p>
        </p:txBody>
      </p:sp>
    </p:spTree>
    <p:extLst>
      <p:ext uri="{BB962C8B-B14F-4D97-AF65-F5344CB8AC3E}">
        <p14:creationId xmlns:p14="http://schemas.microsoft.com/office/powerpoint/2010/main" val="784147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856984" cy="6038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Боится отрывать ноги от земли.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Боится подниматься/спускаться по лестнице или ходить по неровным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поверхностям.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Боится быть опрокинутым вверх ногами, повернутым влево-вправо или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назад, не любит мыть волосы над раковиной.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Пугается, если кто-то двигает его/её (например, двигает сидящим на стуле).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младенчестве не любил(а) детских качелей или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прыгунков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Боится или испытывает трудности при катании на мотоцикле, прыжках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 удержании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равновесия на одной ноге (особенно с закрытыми глазами).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младенчестве не любит переворачиваний на живот.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Легко теряет равновесие и может выглядеть неуклюжим.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Боится действий, требующих хорошего равновесия.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Избегает быстрых или вращательных движений.</a:t>
            </a:r>
          </a:p>
        </p:txBody>
      </p:sp>
    </p:spTree>
    <p:extLst>
      <p:ext uri="{BB962C8B-B14F-4D97-AF65-F5344CB8AC3E}">
        <p14:creationId xmlns:p14="http://schemas.microsoft.com/office/powerpoint/2010/main" val="405822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8"/>
            <a:ext cx="8784976" cy="5576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этом случае рекомендуется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разделять физические занятия на мелкие, более легкие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помогать ребёнку постепенно приспосабливаться к тем видам активности,</a:t>
            </a:r>
          </a:p>
          <a:p>
            <a:pPr algn="ctr"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вызывают у него страх. Например, если ребёнок боится качаться на качелях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сначала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попробуйте качели, где он может касаться ногами земли, или посадите его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колени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качайтесь вместе;</a:t>
            </a:r>
          </a:p>
          <a:p>
            <a:pPr algn="ctr"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не торопить ребёнка, когда он пробует выполнять пугающие его действия;</a:t>
            </a:r>
          </a:p>
          <a:p>
            <a:pPr algn="ctr"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отвлечь ребёнка от неприятных физических составляющих ситуации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придать  ему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смелости через вовлечение в игру и развитие воображения;</a:t>
            </a:r>
          </a:p>
          <a:p>
            <a:pPr algn="ctr"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заниматься тренировкой вестибулярного аппарата. Чаще использовать</a:t>
            </a:r>
          </a:p>
          <a:p>
            <a:pPr algn="ctr"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игрушечные лошади-качалки, качели, карусели, игры в мяч, подниматься по лестнице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ходите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бордюрам.</a:t>
            </a:r>
          </a:p>
        </p:txBody>
      </p:sp>
    </p:spTree>
    <p:extLst>
      <p:ext uri="{BB962C8B-B14F-4D97-AF65-F5344CB8AC3E}">
        <p14:creationId xmlns:p14="http://schemas.microsoft.com/office/powerpoint/2010/main" val="165105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1032" y="188640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 ребёнка пониженная вестибулярная</a:t>
            </a:r>
            <a:endParaRPr lang="ru-RU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чувствительность  (</a:t>
            </a:r>
            <a:r>
              <a:rPr lang="ru-RU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гипочувствительность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sng" dirty="0"/>
              <a:t>к движениям) если он: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29478" y="620688"/>
            <a:ext cx="885698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Постоянно двигается, никогда не стоит на месте.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Страстно желает быстрого и/или интенсивного движения, кружения.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Обожает, когда подбрасывают вверх.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часами кружиться и не испытывать головокружения.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Любит быстрые, интенсивные и/или опасные аттракционы в парках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развлечений.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29478" y="3760009"/>
            <a:ext cx="8856984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Постоянно прыгает по мебели, на трамплинах, крутится на вращающемся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стуле, переворачивается вверх ногами.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Обожает качаться на качелях, раскачиваясь как можно выше и подолгу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Всегда бежит, прыгает, скачет вместо того, чтобы идти пешком.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сидит, то раскачивается из стороны в сторону, качает ногой или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Любит внезапные или быстрые движения (например, когда машина или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велосипед подпрыгивает на кочке).</a:t>
            </a:r>
          </a:p>
        </p:txBody>
      </p:sp>
    </p:spTree>
    <p:extLst>
      <p:ext uri="{BB962C8B-B14F-4D97-AF65-F5344CB8AC3E}">
        <p14:creationId xmlns:p14="http://schemas.microsoft.com/office/powerpoint/2010/main" val="4067021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16632"/>
            <a:ext cx="79928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1770" marR="143510" indent="540385" algn="ctr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b="1" spc="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признакам</a:t>
            </a:r>
            <a:r>
              <a:rPr lang="ru-RU" b="1" spc="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вестибулярной</a:t>
            </a:r>
            <a:r>
              <a:rPr lang="ru-RU" b="1" spc="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дисфункции</a:t>
            </a:r>
            <a:r>
              <a:rPr lang="ru-RU" b="1" spc="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относится</a:t>
            </a:r>
            <a:r>
              <a:rPr lang="ru-RU" b="1" spc="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наличие</a:t>
            </a:r>
            <a:r>
              <a:rPr lang="ru-RU" b="1" spc="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b="1" spc="30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ребёнка</a:t>
            </a:r>
            <a:r>
              <a:rPr lang="ru-RU" b="1" spc="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слабого</a:t>
            </a:r>
            <a:r>
              <a:rPr lang="ru-RU" b="1" spc="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мышечного</a:t>
            </a:r>
            <a:r>
              <a:rPr lang="ru-RU" b="1" spc="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тонуса</a:t>
            </a:r>
            <a:r>
              <a:rPr lang="ru-RU" b="1" spc="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и/или</a:t>
            </a:r>
            <a:r>
              <a:rPr lang="ru-RU" b="1" spc="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проблем</a:t>
            </a:r>
            <a:r>
              <a:rPr lang="ru-RU" b="1" spc="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b="1" spc="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координацией</a:t>
            </a:r>
            <a:r>
              <a:rPr lang="ru-RU" b="1" spc="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движения.</a:t>
            </a:r>
            <a:r>
              <a:rPr lang="ru-RU" b="1" spc="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b="1" spc="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такой</a:t>
            </a:r>
            <a:r>
              <a:rPr lang="ru-RU" b="1" spc="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ситуации ребёнок:</a:t>
            </a:r>
            <a:endParaRPr lang="ru-RU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017808"/>
            <a:ext cx="8964488" cy="5768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tabLst>
                <a:tab pos="1092200" algn="l"/>
                <a:tab pos="109283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Не</a:t>
            </a:r>
            <a:r>
              <a:rPr lang="ru-RU" spc="-20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ползал</a:t>
            </a:r>
            <a:r>
              <a:rPr lang="ru-RU" spc="-10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в</a:t>
            </a:r>
            <a:r>
              <a:rPr lang="ru-RU" spc="-10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младенчестве.</a:t>
            </a:r>
          </a:p>
          <a:p>
            <a:pPr marL="0" marR="147955" lvl="2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tabLst>
                <a:tab pos="1092200" algn="l"/>
                <a:tab pos="109283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Плохо</a:t>
            </a:r>
            <a:r>
              <a:rPr lang="ru-RU" spc="95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чувствует</a:t>
            </a:r>
            <a:r>
              <a:rPr lang="ru-RU" spc="105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своё</a:t>
            </a:r>
            <a:r>
              <a:rPr lang="ru-RU" spc="95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тело:</a:t>
            </a:r>
            <a:r>
              <a:rPr lang="ru-RU" spc="105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натыкается</a:t>
            </a:r>
            <a:r>
              <a:rPr lang="ru-RU" spc="100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на</a:t>
            </a:r>
            <a:r>
              <a:rPr lang="ru-RU" spc="95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предметы</a:t>
            </a:r>
            <a:r>
              <a:rPr lang="ru-RU" spc="105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</a:t>
            </a:r>
            <a:r>
              <a:rPr lang="ru-RU" spc="105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вещи,</a:t>
            </a:r>
            <a:r>
              <a:rPr lang="ru-RU" spc="100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опрокидывает</a:t>
            </a:r>
            <a:r>
              <a:rPr lang="ru-RU" spc="-285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предметы,</a:t>
            </a:r>
            <a:r>
              <a:rPr lang="ru-RU" spc="-5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спотыкается</a:t>
            </a:r>
            <a:r>
              <a:rPr lang="ru-RU" spc="5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и/или бывает неловок.</a:t>
            </a:r>
          </a:p>
          <a:p>
            <a:pPr marL="0" marR="146685" lvl="2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tabLst>
                <a:tab pos="1092200" algn="l"/>
                <a:tab pos="109283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Испытывает</a:t>
            </a:r>
            <a:r>
              <a:rPr lang="ru-RU" spc="275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трудности</a:t>
            </a:r>
            <a:r>
              <a:rPr lang="ru-RU" spc="280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</a:t>
            </a:r>
            <a:r>
              <a:rPr lang="ru-RU" spc="265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крупной</a:t>
            </a:r>
            <a:r>
              <a:rPr lang="ru-RU" spc="275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моторикой</a:t>
            </a:r>
            <a:r>
              <a:rPr lang="ru-RU" spc="265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(плохо</a:t>
            </a:r>
            <a:r>
              <a:rPr lang="ru-RU" spc="260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прыгает,</a:t>
            </a:r>
            <a:r>
              <a:rPr lang="ru-RU" spc="275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ловит</a:t>
            </a:r>
            <a:r>
              <a:rPr lang="ru-RU" spc="275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мяч,</a:t>
            </a:r>
            <a:r>
              <a:rPr lang="ru-RU" spc="-285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поднимается</a:t>
            </a:r>
            <a:r>
              <a:rPr lang="ru-RU" spc="-5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по лестнице</a:t>
            </a:r>
            <a:r>
              <a:rPr lang="ru-RU" spc="-5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 т.д.).</a:t>
            </a:r>
          </a:p>
          <a:p>
            <a:pPr marL="0" lvl="2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tabLst>
                <a:tab pos="1092200" algn="l"/>
                <a:tab pos="109283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Имеет</a:t>
            </a:r>
            <a:r>
              <a:rPr lang="ru-RU" spc="-10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слабое,</a:t>
            </a:r>
            <a:r>
              <a:rPr lang="ru-RU" spc="10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«вялое»</a:t>
            </a:r>
            <a:r>
              <a:rPr lang="ru-RU" spc="-20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тело.</a:t>
            </a:r>
          </a:p>
          <a:p>
            <a:pPr marL="0" lvl="2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tabLst>
                <a:tab pos="1092200" algn="l"/>
                <a:tab pos="109283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Часто</a:t>
            </a:r>
            <a:r>
              <a:rPr lang="ru-RU" spc="60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сутулится,</a:t>
            </a:r>
            <a:r>
              <a:rPr lang="ru-RU" spc="55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старается</a:t>
            </a:r>
            <a:r>
              <a:rPr lang="ru-RU" spc="60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прилечь</a:t>
            </a:r>
            <a:r>
              <a:rPr lang="ru-RU" spc="60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и/или</a:t>
            </a:r>
            <a:r>
              <a:rPr lang="ru-RU" spc="50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кладёт</a:t>
            </a:r>
            <a:r>
              <a:rPr lang="ru-RU" spc="65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голову</a:t>
            </a:r>
            <a:r>
              <a:rPr lang="ru-RU" spc="35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на</a:t>
            </a:r>
            <a:r>
              <a:rPr lang="ru-RU" spc="60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руки,</a:t>
            </a:r>
            <a:r>
              <a:rPr lang="ru-RU" spc="60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работая</a:t>
            </a:r>
            <a:r>
              <a:rPr lang="ru-RU" spc="60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за</a:t>
            </a:r>
          </a:p>
          <a:p>
            <a:pPr marL="19177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pc="-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столом.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</a:t>
            </a:r>
            <a:r>
              <a:rPr lang="ru-RU" spc="30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трудом</a:t>
            </a:r>
            <a:r>
              <a:rPr lang="ru-RU" spc="30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отрывает</a:t>
            </a:r>
            <a:r>
              <a:rPr lang="ru-RU" spc="35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голову,</a:t>
            </a:r>
            <a:r>
              <a:rPr lang="ru-RU" spc="35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руки</a:t>
            </a:r>
            <a:r>
              <a:rPr lang="ru-RU" spc="40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</a:t>
            </a:r>
            <a:r>
              <a:rPr lang="ru-RU" spc="35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ноги</a:t>
            </a:r>
            <a:r>
              <a:rPr lang="ru-RU" spc="30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от</a:t>
            </a:r>
            <a:r>
              <a:rPr lang="ru-RU" spc="25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пола,</a:t>
            </a:r>
            <a:r>
              <a:rPr lang="ru-RU" spc="30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лежа</a:t>
            </a:r>
            <a:r>
              <a:rPr lang="ru-RU" spc="30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на</a:t>
            </a:r>
            <a:r>
              <a:rPr lang="ru-RU" spc="30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животе</a:t>
            </a:r>
            <a:r>
              <a:rPr lang="ru-RU" spc="25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(положение</a:t>
            </a:r>
          </a:p>
          <a:p>
            <a:pPr marL="19177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«супермена»).</a:t>
            </a:r>
          </a:p>
          <a:p>
            <a:pPr marL="0"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tabLst>
                <a:tab pos="1092200" algn="l"/>
                <a:tab pos="109283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Часто</a:t>
            </a:r>
            <a:r>
              <a:rPr lang="ru-RU" spc="-5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сидит в</a:t>
            </a:r>
            <a:r>
              <a:rPr lang="ru-RU" spc="20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«позе</a:t>
            </a:r>
            <a:r>
              <a:rPr lang="ru-RU" spc="-10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W»</a:t>
            </a:r>
            <a:r>
              <a:rPr lang="ru-RU" spc="-15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на</a:t>
            </a:r>
            <a:r>
              <a:rPr lang="ru-RU" spc="-5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полу</a:t>
            </a:r>
            <a:r>
              <a:rPr lang="ru-RU" spc="-40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для</a:t>
            </a:r>
            <a:r>
              <a:rPr lang="ru-RU" spc="-5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поддержания равновесия тела.</a:t>
            </a:r>
          </a:p>
          <a:p>
            <a:pPr marL="0"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tabLst>
                <a:tab pos="1092200" algn="l"/>
                <a:tab pos="109283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Быстро устаёт.</a:t>
            </a:r>
          </a:p>
          <a:p>
            <a:pPr marL="0" lvl="1" indent="7938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tabLst>
                <a:tab pos="1092200" algn="l"/>
                <a:tab pos="109283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Компенсирует «слабость»,</a:t>
            </a:r>
            <a:r>
              <a:rPr lang="ru-RU" spc="-20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крепко</a:t>
            </a:r>
            <a:r>
              <a:rPr lang="ru-RU" spc="-15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хватая</a:t>
            </a:r>
            <a:r>
              <a:rPr lang="ru-RU" spc="-20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предметы.</a:t>
            </a:r>
          </a:p>
          <a:p>
            <a:pPr marL="742950" marR="144780" lvl="1" indent="-285750" algn="just">
              <a:lnSpc>
                <a:spcPct val="150000"/>
              </a:lnSpc>
              <a:spcBef>
                <a:spcPts val="440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  <a:tabLst>
                <a:tab pos="1092835" algn="l"/>
              </a:tabLst>
            </a:pPr>
            <a:endParaRPr lang="ru-RU" sz="1100" dirty="0">
              <a:effectLst/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339347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449288"/>
            <a:ext cx="9144000" cy="6408712"/>
          </a:xfrm>
        </p:spPr>
        <p:txBody>
          <a:bodyPr>
            <a:normAutofit fontScale="40000" lnSpcReduction="20000"/>
          </a:bodyPr>
          <a:lstStyle/>
          <a:p>
            <a:pPr marL="274320" indent="-274320" algn="ctr">
              <a:buNone/>
              <a:defRPr/>
            </a:pPr>
            <a:r>
              <a:rPr lang="ru-RU" sz="70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Сенсорная интеграция</a:t>
            </a:r>
          </a:p>
          <a:p>
            <a:pPr marL="274320" indent="-274320" algn="ctr">
              <a:buNone/>
              <a:defRPr/>
            </a:pPr>
            <a:endParaRPr lang="ru-RU" sz="3200" b="1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indent="-274320" algn="ctr">
              <a:buNone/>
              <a:defRPr/>
            </a:pPr>
            <a:r>
              <a:rPr lang="ru-RU" sz="5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процесс координации сигналов, поступающих в мозг от органов чувств, обеспечивающий адаптацию и продуктивное взаимодействие человека со средой, в которой он находится.</a:t>
            </a:r>
            <a:endParaRPr lang="ru-RU" sz="5900" b="1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indent="-274320" algn="ctr">
              <a:buNone/>
              <a:defRPr/>
            </a:pPr>
            <a:endParaRPr lang="ru-RU" sz="5900" b="1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indent="-274320" algn="ctr">
              <a:buNone/>
              <a:defRPr/>
            </a:pPr>
            <a:endParaRPr lang="ru-RU" sz="5900" b="1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indent="-274320" algn="ctr">
              <a:buNone/>
              <a:defRPr/>
            </a:pPr>
            <a:r>
              <a:rPr lang="ru-RU" sz="5900" dirty="0" smtClean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sz="5900" dirty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упорядоченный процесс взаимодействия всех органов чувств, с целью адекватного адаптивного ответа на внешние </a:t>
            </a:r>
            <a:r>
              <a:rPr lang="ru-RU" sz="5900" dirty="0" smtClean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раздражители</a:t>
            </a:r>
          </a:p>
          <a:p>
            <a:pPr marL="274320" indent="-274320" algn="ctr">
              <a:buNone/>
              <a:defRPr/>
            </a:pPr>
            <a:endParaRPr lang="ru-RU" sz="5900" dirty="0">
              <a:solidFill>
                <a:schemeClr val="tx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>
              <a:buNone/>
              <a:defRPr/>
            </a:pPr>
            <a:endParaRPr lang="ru-RU" sz="5900" dirty="0" smtClean="0">
              <a:solidFill>
                <a:schemeClr val="tx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>
              <a:buNone/>
              <a:defRPr/>
            </a:pPr>
            <a:endParaRPr lang="ru-RU" sz="5900" dirty="0" smtClean="0">
              <a:solidFill>
                <a:schemeClr val="tx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ctr">
              <a:buNone/>
              <a:defRPr/>
            </a:pPr>
            <a:r>
              <a:rPr lang="ru-RU" sz="5900" b="1" dirty="0" smtClean="0"/>
              <a:t>      </a:t>
            </a:r>
            <a:r>
              <a:rPr lang="ru-RU" sz="5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 есть, все, что мы получаем от органов чувств, поступает в мозг, обрабатывается там, выдается нам в виде некоторого знания о предмете – что же это такое, какими свойствами оно обладает и насколько опасно для организма или полезно</a:t>
            </a:r>
            <a:r>
              <a:rPr lang="ru-RU" sz="4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4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32656"/>
            <a:ext cx="8964488" cy="29232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3" marR="144780" lvl="1" algn="just">
              <a:lnSpc>
                <a:spcPct val="148000"/>
              </a:lnSpc>
              <a:spcBef>
                <a:spcPts val="440"/>
              </a:spcBef>
              <a:spcAft>
                <a:spcPts val="0"/>
              </a:spcAft>
              <a:buSzPts val="1200"/>
              <a:tabLst>
                <a:tab pos="1092835" algn="l"/>
              </a:tabLst>
            </a:pP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Возможно,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одинаково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владеет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обеими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руками,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часто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меняет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руки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при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раскрашивании, вырезании, письме и т.д.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endParaRPr lang="ru-RU" spc="5" dirty="0" smtClean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87313" marR="144780" lvl="1" algn="just">
              <a:lnSpc>
                <a:spcPct val="148000"/>
              </a:lnSpc>
              <a:spcBef>
                <a:spcPts val="440"/>
              </a:spcBef>
              <a:spcAft>
                <a:spcPts val="0"/>
              </a:spcAft>
              <a:buSzPts val="1200"/>
              <a:tabLst>
                <a:tab pos="109283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Не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имеет чёткого предпочтения/доминирования</a:t>
            </a:r>
            <a:r>
              <a:rPr lang="ru-RU" spc="-28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одной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руки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к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возрасту</a:t>
            </a:r>
            <a:r>
              <a:rPr lang="ru-RU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4-5 лет.</a:t>
            </a:r>
          </a:p>
          <a:p>
            <a:pPr marL="0" lvl="1" algn="just">
              <a:spcBef>
                <a:spcPts val="690"/>
              </a:spcBef>
              <a:spcAft>
                <a:spcPts val="0"/>
              </a:spcAft>
              <a:buSzPts val="1200"/>
              <a:tabLst>
                <a:tab pos="1092835" algn="l"/>
              </a:tabLst>
            </a:pP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Испытывает</a:t>
            </a:r>
            <a:r>
              <a:rPr lang="ru-RU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трудности</a:t>
            </a:r>
            <a:r>
              <a:rPr lang="ru-RU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при</a:t>
            </a:r>
            <a:r>
              <a:rPr lang="ru-RU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лизании</a:t>
            </a:r>
            <a:r>
              <a:rPr lang="ru-RU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мороженого.</a:t>
            </a:r>
          </a:p>
          <a:p>
            <a:pPr marL="0" marR="143510" lvl="1" algn="just">
              <a:lnSpc>
                <a:spcPct val="145000"/>
              </a:lnSpc>
              <a:spcBef>
                <a:spcPts val="690"/>
              </a:spcBef>
              <a:spcAft>
                <a:spcPts val="0"/>
              </a:spcAft>
              <a:buSzPts val="1200"/>
              <a:tabLst>
                <a:tab pos="1092835" algn="l"/>
              </a:tabLst>
            </a:pP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Не уверен в том, какие движения выполнить, например, для перешагивания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через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препятствие.</a:t>
            </a:r>
          </a:p>
          <a:p>
            <a:pPr marL="87313" lvl="1" algn="just">
              <a:spcBef>
                <a:spcPts val="60"/>
              </a:spcBef>
              <a:spcAft>
                <a:spcPts val="0"/>
              </a:spcAft>
              <a:buSzPts val="1200"/>
              <a:tabLst>
                <a:tab pos="109283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Трудно</a:t>
            </a:r>
            <a:r>
              <a:rPr lang="ru-RU" spc="-15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заучивает</a:t>
            </a:r>
            <a:r>
              <a:rPr lang="ru-RU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спортивные</a:t>
            </a:r>
            <a:r>
              <a:rPr lang="ru-RU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упражнения</a:t>
            </a:r>
            <a:r>
              <a:rPr lang="ru-RU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или</a:t>
            </a:r>
            <a:r>
              <a:rPr lang="ru-RU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танцевальные</a:t>
            </a:r>
            <a:r>
              <a:rPr lang="ru-RU" spc="-2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движения.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3259521"/>
            <a:ext cx="896448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146685"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tabLst>
                <a:tab pos="1092200" algn="l"/>
                <a:tab pos="1092835" algn="l"/>
              </a:tabLst>
            </a:pP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</a:t>
            </a:r>
            <a:r>
              <a:rPr lang="ru-RU" spc="13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трудом</a:t>
            </a:r>
            <a:r>
              <a:rPr lang="ru-RU" spc="12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поворачивает</a:t>
            </a:r>
            <a:r>
              <a:rPr lang="ru-RU" spc="13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дверные</a:t>
            </a:r>
            <a:r>
              <a:rPr lang="ru-RU" spc="12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ручки,</a:t>
            </a:r>
            <a:r>
              <a:rPr lang="ru-RU" spc="13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открывает</a:t>
            </a:r>
            <a:r>
              <a:rPr lang="ru-RU" spc="13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</a:t>
            </a:r>
            <a:r>
              <a:rPr lang="ru-RU" spc="13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закрывает</a:t>
            </a:r>
            <a:r>
              <a:rPr lang="ru-RU" spc="14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разные</a:t>
            </a:r>
            <a:r>
              <a:rPr lang="ru-RU" spc="-28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полости и ёмкости.</a:t>
            </a:r>
          </a:p>
          <a:p>
            <a:pPr marL="0"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tabLst>
                <a:tab pos="1092200" algn="l"/>
                <a:tab pos="1092835" algn="l"/>
              </a:tabLst>
            </a:pP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</a:t>
            </a:r>
            <a:r>
              <a:rPr lang="ru-RU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трудом удерживает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равновесие</a:t>
            </a:r>
            <a:r>
              <a:rPr lang="ru-RU" spc="-2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при</a:t>
            </a:r>
            <a:r>
              <a:rPr lang="ru-RU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начале</a:t>
            </a:r>
            <a:r>
              <a:rPr lang="ru-RU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падения.</a:t>
            </a:r>
          </a:p>
          <a:p>
            <a:pPr marL="0"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tabLst>
                <a:tab pos="1092200" algn="l"/>
                <a:tab pos="1092835" algn="l"/>
              </a:tabLst>
            </a:pP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</a:t>
            </a:r>
            <a:r>
              <a:rPr lang="ru-RU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трудом</a:t>
            </a:r>
            <a:r>
              <a:rPr lang="ru-RU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одевается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</a:t>
            </a:r>
            <a:r>
              <a:rPr lang="ru-RU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застёгивает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молнии,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застёжки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</a:t>
            </a:r>
            <a:r>
              <a:rPr lang="ru-RU" spc="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пуговицы.</a:t>
            </a:r>
          </a:p>
          <a:p>
            <a:pPr marL="0"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tabLst>
                <a:tab pos="1092200" algn="l"/>
                <a:tab pos="1092835" algn="l"/>
              </a:tabLst>
            </a:pP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Испытывает</a:t>
            </a:r>
            <a:r>
              <a:rPr lang="ru-RU" spc="28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трудности</a:t>
            </a:r>
            <a:r>
              <a:rPr lang="ru-RU" spc="58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</a:t>
            </a:r>
            <a:r>
              <a:rPr lang="ru-RU" spc="57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мелкой</a:t>
            </a:r>
            <a:r>
              <a:rPr lang="ru-RU" spc="58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моторикой,</a:t>
            </a:r>
            <a:r>
              <a:rPr lang="ru-RU" spc="57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</a:t>
            </a:r>
            <a:r>
              <a:rPr lang="ru-RU" spc="57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использованием</a:t>
            </a:r>
            <a:r>
              <a:rPr lang="ru-RU" spc="56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таких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инструментов»</a:t>
            </a:r>
            <a:r>
              <a:rPr lang="ru-RU" spc="-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как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карандаши,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столовые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приборы,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расчёска,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ножницы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т.д.</a:t>
            </a:r>
          </a:p>
        </p:txBody>
      </p:sp>
    </p:spTree>
    <p:extLst>
      <p:ext uri="{BB962C8B-B14F-4D97-AF65-F5344CB8AC3E}">
        <p14:creationId xmlns:p14="http://schemas.microsoft.com/office/powerpoint/2010/main" val="4277842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9024" y="332656"/>
            <a:ext cx="8784976" cy="4875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32790" algn="ctr">
              <a:spcBef>
                <a:spcPts val="720"/>
              </a:spcBef>
              <a:spcAft>
                <a:spcPts val="0"/>
              </a:spcAft>
            </a:pPr>
            <a:r>
              <a:rPr lang="ru-RU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b="1" kern="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этом</a:t>
            </a:r>
            <a:r>
              <a:rPr lang="ru-RU" b="1" kern="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случае</a:t>
            </a:r>
            <a:r>
              <a:rPr lang="ru-RU" b="1" kern="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рекомендуется:</a:t>
            </a:r>
          </a:p>
          <a:p>
            <a:pPr lvl="0">
              <a:spcBef>
                <a:spcPts val="660"/>
              </a:spcBef>
              <a:spcAft>
                <a:spcPts val="0"/>
              </a:spcAft>
              <a:buSzPts val="1200"/>
              <a:tabLst>
                <a:tab pos="8216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выполнять упражнения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развитие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мелкой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крупной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моторики;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46050" lvl="0">
              <a:lnSpc>
                <a:spcPct val="150000"/>
              </a:lnSpc>
              <a:spcBef>
                <a:spcPts val="695"/>
              </a:spcBef>
              <a:spcAft>
                <a:spcPts val="0"/>
              </a:spcAft>
              <a:buSzPts val="1200"/>
              <a:tabLst>
                <a:tab pos="87503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освободить</a:t>
            </a:r>
            <a:r>
              <a:rPr lang="ru-RU" spc="1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комнату</a:t>
            </a:r>
            <a:r>
              <a:rPr lang="ru-RU" spc="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ребёнка</a:t>
            </a:r>
            <a:r>
              <a:rPr lang="ru-RU" spc="10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</a:t>
            </a:r>
            <a:r>
              <a:rPr lang="ru-RU" spc="1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массивных,</a:t>
            </a:r>
            <a:r>
              <a:rPr lang="ru-RU" spc="10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травмоопасных</a:t>
            </a:r>
            <a:r>
              <a:rPr lang="ru-RU" spc="1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предметов</a:t>
            </a:r>
            <a:r>
              <a:rPr lang="ru-RU" spc="1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или</a:t>
            </a:r>
            <a:r>
              <a:rPr lang="ru-RU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расставить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мебель вдоль стен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по</a:t>
            </a:r>
            <a:r>
              <a:rPr lang="ru-RU" spc="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углам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комнаты;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spcBef>
                <a:spcPts val="5"/>
              </a:spcBef>
              <a:spcAft>
                <a:spcPts val="0"/>
              </a:spcAft>
              <a:buSzPts val="1200"/>
              <a:tabLst>
                <a:tab pos="8216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разделять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физические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занятия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мелкие,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более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легкие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задания;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48590" lvl="0">
              <a:lnSpc>
                <a:spcPct val="150000"/>
              </a:lnSpc>
              <a:spcBef>
                <a:spcPts val="680"/>
              </a:spcBef>
              <a:spcAft>
                <a:spcPts val="0"/>
              </a:spcAft>
              <a:buSzPts val="1200"/>
              <a:tabLst>
                <a:tab pos="90233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тренировать</a:t>
            </a:r>
            <a:r>
              <a:rPr lang="ru-RU" spc="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сначала</a:t>
            </a:r>
            <a:r>
              <a:rPr lang="ru-RU" spc="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выполнение</a:t>
            </a:r>
            <a:r>
              <a:rPr lang="ru-RU" spc="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одного</a:t>
            </a:r>
            <a:r>
              <a:rPr lang="ru-RU" spc="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движения,</a:t>
            </a:r>
            <a:r>
              <a:rPr lang="ru-RU" spc="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затем</a:t>
            </a:r>
            <a:r>
              <a:rPr lang="ru-RU" spc="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переходить</a:t>
            </a:r>
            <a:r>
              <a:rPr lang="ru-RU" spc="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усвоению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другого;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spcBef>
                <a:spcPts val="690"/>
              </a:spcBef>
              <a:spcAft>
                <a:spcPts val="0"/>
              </a:spcAft>
              <a:buSzPts val="1200"/>
              <a:tabLst>
                <a:tab pos="8216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использовать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визуальные</a:t>
            </a:r>
            <a:r>
              <a:rPr lang="ru-RU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подсказки.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spcBef>
                <a:spcPts val="685"/>
              </a:spcBef>
              <a:spcAft>
                <a:spcPts val="0"/>
              </a:spcAft>
              <a:buSzPts val="1200"/>
              <a:tabLst>
                <a:tab pos="86995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первоначально</a:t>
            </a:r>
            <a:r>
              <a:rPr lang="ru-RU" spc="7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давать</a:t>
            </a:r>
            <a:r>
              <a:rPr lang="ru-RU" spc="3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задания,</a:t>
            </a:r>
            <a:r>
              <a:rPr lang="ru-RU" spc="36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основанные</a:t>
            </a:r>
            <a:r>
              <a:rPr lang="ru-RU" spc="36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pc="36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подражании,</a:t>
            </a:r>
            <a:r>
              <a:rPr lang="ru-RU" spc="36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например,</a:t>
            </a:r>
            <a:r>
              <a:rPr lang="ru-RU" spc="36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игра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91770">
              <a:spcBef>
                <a:spcPts val="700"/>
              </a:spcBef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«делай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как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я»;</a:t>
            </a:r>
          </a:p>
          <a:p>
            <a:pPr marR="147955" lvl="0">
              <a:lnSpc>
                <a:spcPct val="150000"/>
              </a:lnSpc>
              <a:spcBef>
                <a:spcPts val="680"/>
              </a:spcBef>
              <a:spcAft>
                <a:spcPts val="0"/>
              </a:spcAft>
              <a:buSzPts val="1200"/>
              <a:tabLst>
                <a:tab pos="88709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вовлекать</a:t>
            </a:r>
            <a:r>
              <a:rPr lang="ru-RU" spc="2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ребёнка</a:t>
            </a:r>
            <a:r>
              <a:rPr lang="ru-RU" spc="1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pc="1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игры</a:t>
            </a:r>
            <a:r>
              <a:rPr lang="ru-RU" spc="1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pc="18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простыми</a:t>
            </a:r>
            <a:r>
              <a:rPr lang="ru-RU" spc="19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устными</a:t>
            </a:r>
            <a:r>
              <a:rPr lang="ru-RU" spc="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инструкциями,</a:t>
            </a:r>
            <a:r>
              <a:rPr lang="ru-RU" spc="1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это</a:t>
            </a:r>
            <a:r>
              <a:rPr lang="ru-RU" spc="1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учит</a:t>
            </a:r>
            <a:r>
              <a:rPr lang="ru-RU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планировать действия при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отсутствии зрительных подсказок.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404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3023" y="794321"/>
            <a:ext cx="8784976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1770" marR="143510" indent="540385" algn="ctr">
              <a:spcBef>
                <a:spcPts val="0"/>
              </a:spcBef>
              <a:spcAft>
                <a:spcPts val="0"/>
              </a:spcAft>
            </a:pPr>
            <a:r>
              <a:rPr lang="ru-RU" sz="20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 ребёнка пониженное восприятие своего тела, его поведение, направленно на</a:t>
            </a:r>
            <a:r>
              <a:rPr lang="ru-RU" sz="2000" b="1" u="sng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поиск</a:t>
            </a:r>
            <a:r>
              <a:rPr lang="ru-RU" sz="2000" b="1" u="sng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сенсорных контактов, если он: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SzPts val="1200"/>
              <a:tabLst>
                <a:tab pos="1092200" algn="l"/>
                <a:tab pos="1092835" algn="l"/>
              </a:tabLst>
            </a:pPr>
            <a:endParaRPr lang="ru-RU" dirty="0" smtClean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tabLst>
                <a:tab pos="1092200" algn="l"/>
                <a:tab pos="109283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Старается</a:t>
            </a:r>
            <a:r>
              <a:rPr lang="ru-RU" spc="-10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прыгать,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сталкиваться,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разрушать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что-либо</a:t>
            </a:r>
          </a:p>
          <a:p>
            <a: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tabLst>
                <a:tab pos="1092200" algn="l"/>
                <a:tab pos="1092835" algn="l"/>
              </a:tabLst>
            </a:pP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Топает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во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время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ходьбы.</a:t>
            </a:r>
          </a:p>
          <a:p>
            <a: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tabLst>
                <a:tab pos="1092200" algn="l"/>
                <a:tab pos="1092835" algn="l"/>
              </a:tabLst>
            </a:pP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Стучит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ногами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по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столу</a:t>
            </a:r>
            <a:r>
              <a:rPr lang="ru-RU" spc="-2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или по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стулу,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сидя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за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партой/столом.</a:t>
            </a:r>
          </a:p>
          <a:p>
            <a: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tabLst>
                <a:tab pos="1092200" algn="l"/>
                <a:tab pos="1092835" algn="l"/>
              </a:tabLst>
            </a:pP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Кусает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или сосёт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пальцы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и/или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часто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хрустит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костяшками.</a:t>
            </a:r>
            <a:endParaRPr lang="ru-RU" dirty="0">
              <a:effectLst/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22619" y="332656"/>
            <a:ext cx="41002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Проприоцептивная</a:t>
            </a:r>
            <a:r>
              <a:rPr lang="ru-RU" sz="2400" b="1" dirty="0" smtClean="0"/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0884" y="3428623"/>
            <a:ext cx="8640959" cy="41524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4605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tabLst>
                <a:tab pos="1092200" algn="l"/>
                <a:tab pos="1092835" algn="l"/>
              </a:tabLst>
            </a:pP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Любит</a:t>
            </a:r>
            <a:r>
              <a:rPr lang="ru-RU" spc="12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быть</a:t>
            </a:r>
            <a:r>
              <a:rPr lang="ru-RU" spc="13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плотно</a:t>
            </a:r>
            <a:r>
              <a:rPr lang="ru-RU" spc="1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укутанным</a:t>
            </a:r>
            <a:r>
              <a:rPr lang="ru-RU" spc="13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в</a:t>
            </a:r>
            <a:r>
              <a:rPr lang="ru-RU" spc="13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одно</a:t>
            </a:r>
            <a:r>
              <a:rPr lang="ru-RU" spc="12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или</a:t>
            </a:r>
            <a:r>
              <a:rPr lang="ru-RU" spc="14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несколько</a:t>
            </a:r>
            <a:r>
              <a:rPr lang="ru-RU" spc="12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тяжёлых</a:t>
            </a:r>
            <a:r>
              <a:rPr lang="ru-RU" spc="13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одеял,</a:t>
            </a:r>
            <a:r>
              <a:rPr lang="ru-RU" spc="-28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особенно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перед сном.</a:t>
            </a:r>
          </a:p>
          <a:p>
            <a:pPr marR="14859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tabLst>
                <a:tab pos="1092200" algn="l"/>
                <a:tab pos="1092835" algn="l"/>
              </a:tabLst>
            </a:pP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Предпочитает</a:t>
            </a:r>
            <a:r>
              <a:rPr lang="ru-RU" spc="4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максимально</a:t>
            </a:r>
            <a:r>
              <a:rPr lang="ru-RU" spc="3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тесную</a:t>
            </a:r>
            <a:r>
              <a:rPr lang="ru-RU" spc="4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одежду</a:t>
            </a:r>
            <a:r>
              <a:rPr lang="ru-RU" spc="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(максимально</a:t>
            </a:r>
            <a:r>
              <a:rPr lang="ru-RU" spc="4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сильно</a:t>
            </a:r>
            <a:r>
              <a:rPr lang="ru-RU" spc="2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затягивает</a:t>
            </a:r>
            <a:r>
              <a:rPr lang="ru-RU" spc="-28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ремни,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капюшон, шнурки).</a:t>
            </a:r>
          </a:p>
          <a:p>
            <a: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tabLst>
                <a:tab pos="1092200" algn="l"/>
                <a:tab pos="1092835" algn="l"/>
              </a:tabLst>
            </a:pP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Любит/с</a:t>
            </a:r>
            <a:r>
              <a:rPr lang="ru-RU" spc="17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энтузиазмом</a:t>
            </a:r>
            <a:r>
              <a:rPr lang="ru-RU" spc="47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относится</a:t>
            </a:r>
            <a:r>
              <a:rPr lang="ru-RU" spc="47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к</a:t>
            </a:r>
            <a:r>
              <a:rPr lang="ru-RU" spc="47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играм,</a:t>
            </a:r>
            <a:r>
              <a:rPr lang="ru-RU" spc="47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предполагающим</a:t>
            </a:r>
            <a:r>
              <a:rPr lang="ru-RU" spc="46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хлопающие  </a:t>
            </a:r>
            <a:r>
              <a:rPr lang="ru-RU" spc="-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звуки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spcBef>
                <a:spcPts val="1145"/>
              </a:spcBef>
              <a:spcAft>
                <a:spcPts val="0"/>
              </a:spcAft>
              <a:buSzPts val="1200"/>
              <a:tabLst>
                <a:tab pos="474345" algn="l"/>
                <a:tab pos="474980" algn="l"/>
              </a:tabLst>
            </a:pP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Любит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обниматься.</a:t>
            </a:r>
            <a:endParaRPr lang="ru-RU" sz="1600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Bef>
                <a:spcPts val="690"/>
              </a:spcBef>
              <a:spcAft>
                <a:spcPts val="0"/>
              </a:spcAft>
              <a:buSzPts val="1200"/>
              <a:tabLst>
                <a:tab pos="474345" algn="l"/>
                <a:tab pos="474980" algn="l"/>
              </a:tabLst>
            </a:pP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Слишком</a:t>
            </a:r>
            <a:r>
              <a:rPr lang="ru-RU" spc="-2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сильно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стучит</a:t>
            </a:r>
            <a:r>
              <a:rPr lang="ru-RU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игрушками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или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предметами.</a:t>
            </a:r>
            <a:endParaRPr lang="ru-RU" sz="1600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Bef>
                <a:spcPts val="680"/>
              </a:spcBef>
              <a:spcAft>
                <a:spcPts val="0"/>
              </a:spcAft>
              <a:buSzPts val="1200"/>
              <a:tabLst>
                <a:tab pos="474345" algn="l"/>
                <a:tab pos="474980" algn="l"/>
              </a:tabLst>
            </a:pP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Любит</a:t>
            </a:r>
            <a:r>
              <a:rPr lang="ru-RU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«шумные»,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энергичные</a:t>
            </a:r>
            <a:r>
              <a:rPr lang="ru-RU" spc="-3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игры/возню.</a:t>
            </a:r>
            <a:endParaRPr lang="ru-RU" sz="1600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191770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6778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8"/>
            <a:ext cx="8784976" cy="33034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90"/>
              </a:spcBef>
              <a:spcAft>
                <a:spcPts val="0"/>
              </a:spcAft>
              <a:buSzPts val="1200"/>
              <a:tabLst>
                <a:tab pos="474345" algn="l"/>
                <a:tab pos="474980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Часто</a:t>
            </a:r>
            <a:r>
              <a:rPr lang="ru-RU" spc="-5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нарочно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падает на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пол.</a:t>
            </a:r>
            <a:endParaRPr lang="ru-RU" sz="1600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Bef>
                <a:spcPts val="690"/>
              </a:spcBef>
              <a:spcAft>
                <a:spcPts val="0"/>
              </a:spcAft>
              <a:buSzPts val="1200"/>
              <a:tabLst>
                <a:tab pos="474345" algn="l"/>
                <a:tab pos="474980" algn="l"/>
              </a:tabLst>
            </a:pP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Может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часами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прыгать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на</a:t>
            </a:r>
            <a:r>
              <a:rPr lang="ru-RU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батуте.</a:t>
            </a:r>
            <a:endParaRPr lang="ru-RU" sz="1600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Bef>
                <a:spcPts val="680"/>
              </a:spcBef>
              <a:spcAft>
                <a:spcPts val="0"/>
              </a:spcAft>
              <a:buSzPts val="1200"/>
              <a:tabLst>
                <a:tab pos="474345" algn="l"/>
                <a:tab pos="474980" algn="l"/>
              </a:tabLst>
            </a:pP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В</a:t>
            </a:r>
            <a:r>
              <a:rPr lang="ru-RU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течение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дня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скрипит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зубами.</a:t>
            </a:r>
            <a:endParaRPr lang="ru-RU" sz="1600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Bef>
                <a:spcPts val="690"/>
              </a:spcBef>
              <a:spcAft>
                <a:spcPts val="0"/>
              </a:spcAft>
              <a:buSzPts val="1200"/>
              <a:tabLst>
                <a:tab pos="474345" algn="l"/>
                <a:tab pos="474980" algn="l"/>
              </a:tabLst>
            </a:pP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Любит</a:t>
            </a:r>
            <a:r>
              <a:rPr lang="ru-RU" spc="-2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толкать/тянуть/тащить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вещи.</a:t>
            </a:r>
            <a:endParaRPr lang="ru-RU" sz="1600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Bef>
                <a:spcPts val="690"/>
              </a:spcBef>
              <a:spcAft>
                <a:spcPts val="0"/>
              </a:spcAft>
              <a:buSzPts val="1200"/>
              <a:tabLst>
                <a:tab pos="474345" algn="l"/>
                <a:tab pos="474980" algn="l"/>
              </a:tabLst>
            </a:pP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Любит</a:t>
            </a:r>
            <a:r>
              <a:rPr lang="ru-RU" spc="-2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прыгать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</a:t>
            </a:r>
            <a:r>
              <a:rPr lang="ru-RU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мебели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или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высоких мест.</a:t>
            </a:r>
            <a:endParaRPr lang="ru-RU" sz="1600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Bef>
                <a:spcPts val="675"/>
              </a:spcBef>
              <a:spcAft>
                <a:spcPts val="0"/>
              </a:spcAft>
              <a:buSzPts val="1200"/>
              <a:tabLst>
                <a:tab pos="474345" algn="l"/>
                <a:tab pos="474980" algn="l"/>
              </a:tabLst>
            </a:pP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Часто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ударяет,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толкает, пихает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других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детей.</a:t>
            </a:r>
            <a:endParaRPr lang="ru-RU" sz="1600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Bef>
                <a:spcPts val="690"/>
              </a:spcBef>
              <a:spcAft>
                <a:spcPts val="0"/>
              </a:spcAft>
              <a:buSzPts val="1200"/>
              <a:tabLst>
                <a:tab pos="474345" algn="l"/>
                <a:tab pos="474980" algn="l"/>
              </a:tabLst>
            </a:pP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Грызёт</a:t>
            </a:r>
            <a:r>
              <a:rPr lang="ru-RU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ручки,</a:t>
            </a:r>
            <a:r>
              <a:rPr lang="ru-RU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соломинки,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рукава</a:t>
            </a:r>
            <a:r>
              <a:rPr lang="ru-RU" spc="-2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рубашки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</a:t>
            </a:r>
            <a:r>
              <a:rPr lang="ru-RU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т.д.</a:t>
            </a:r>
            <a:endParaRPr lang="ru-RU" sz="1600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Bef>
                <a:spcPts val="690"/>
              </a:spcBef>
              <a:spcAft>
                <a:spcPts val="0"/>
              </a:spcAft>
              <a:buSzPts val="1200"/>
              <a:tabLst>
                <a:tab pos="474345" algn="l"/>
                <a:tab pos="474980" algn="l"/>
              </a:tabLst>
            </a:pP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Есть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проблемы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</a:t>
            </a:r>
            <a:r>
              <a:rPr lang="ru-RU" spc="-2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навигацией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в</a:t>
            </a:r>
            <a:r>
              <a:rPr lang="ru-RU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помещении</a:t>
            </a:r>
            <a:r>
              <a:rPr lang="ru-RU" spc="-2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избеганием</a:t>
            </a:r>
            <a:r>
              <a:rPr lang="ru-RU" spc="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препятствий.</a:t>
            </a:r>
            <a:endParaRPr lang="ru-RU" sz="1600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Bef>
                <a:spcPts val="680"/>
              </a:spcBef>
              <a:spcAft>
                <a:spcPts val="0"/>
              </a:spcAft>
              <a:buSzPts val="1200"/>
              <a:tabLst>
                <a:tab pos="474345" algn="l"/>
                <a:tab pos="474980" algn="l"/>
              </a:tabLst>
            </a:pP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Наблюдаются</a:t>
            </a:r>
            <a:r>
              <a:rPr lang="ru-RU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проблемы</a:t>
            </a:r>
            <a:r>
              <a:rPr lang="ru-RU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</a:t>
            </a:r>
            <a:r>
              <a:rPr lang="ru-RU" spc="-2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повторением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увиденных</a:t>
            </a:r>
            <a:r>
              <a:rPr lang="ru-RU" spc="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движений.</a:t>
            </a:r>
            <a:endParaRPr lang="ru-RU" sz="1600" dirty="0">
              <a:effectLst/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3549985"/>
            <a:ext cx="8640960" cy="3034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04470" algn="ctr">
              <a:spcBef>
                <a:spcPts val="715"/>
              </a:spcBef>
              <a:spcAft>
                <a:spcPts val="0"/>
              </a:spcAft>
            </a:pPr>
            <a:r>
              <a:rPr lang="ru-RU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b="1" kern="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этом</a:t>
            </a:r>
            <a:r>
              <a:rPr lang="ru-RU" b="1" kern="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случае</a:t>
            </a:r>
            <a:r>
              <a:rPr lang="ru-RU" b="1" kern="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рекомендуется:</a:t>
            </a:r>
          </a:p>
          <a:p>
            <a:pPr marR="142240" lvl="0">
              <a:lnSpc>
                <a:spcPct val="150000"/>
              </a:lnSpc>
              <a:spcBef>
                <a:spcPts val="660"/>
              </a:spcBef>
              <a:spcAft>
                <a:spcPts val="0"/>
              </a:spcAft>
              <a:buSzPts val="1200"/>
              <a:tabLst>
                <a:tab pos="0" algn="l"/>
                <a:tab pos="731838" algn="l"/>
                <a:tab pos="1685925" algn="l"/>
                <a:tab pos="2319338" algn="l"/>
                <a:tab pos="2654300" algn="l"/>
                <a:tab pos="3216275" algn="l"/>
                <a:tab pos="3995738" algn="l"/>
                <a:tab pos="4572000" algn="l"/>
                <a:tab pos="5273675" algn="l"/>
                <a:tab pos="578167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располагать	мебель	по	краям	комнаты,	чтобы	ребёнку	было	легче  </a:t>
            </a:r>
            <a:r>
              <a:rPr lang="ru-RU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ориентироваться;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spcBef>
                <a:spcPts val="5"/>
              </a:spcBef>
              <a:spcAft>
                <a:spcPts val="0"/>
              </a:spcAft>
              <a:buSzPts val="1200"/>
              <a:tabLst>
                <a:tab pos="732155" algn="l"/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использовать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игровой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комнате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мягкие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модули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тяжелые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одеяла;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spcBef>
                <a:spcPts val="695"/>
              </a:spcBef>
              <a:spcAft>
                <a:spcPts val="0"/>
              </a:spcAft>
              <a:buSzPts val="1200"/>
              <a:tabLst>
                <a:tab pos="732155" algn="l"/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можно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наклеить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яркую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ленту,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чтобы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обозначить границы;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spcBef>
                <a:spcPts val="685"/>
              </a:spcBef>
              <a:spcAft>
                <a:spcPts val="0"/>
              </a:spcAft>
              <a:buSzPts val="1200"/>
              <a:tabLst>
                <a:tab pos="732155" algn="l"/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разделять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физические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занятия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мелкие,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более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легкие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задания;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spcBef>
                <a:spcPts val="695"/>
              </a:spcBef>
              <a:spcAft>
                <a:spcPts val="0"/>
              </a:spcAft>
              <a:buSzPts val="1200"/>
              <a:tabLst>
                <a:tab pos="732155" algn="l"/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выполнять упражнения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развитие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мелкой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крупной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моторики;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spcBef>
                <a:spcPts val="685"/>
              </a:spcBef>
              <a:spcAft>
                <a:spcPts val="0"/>
              </a:spcAft>
              <a:buSzPts val="1200"/>
              <a:tabLst>
                <a:tab pos="732155" algn="l"/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использовать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визуальные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подсказки.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602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116632"/>
            <a:ext cx="8784976" cy="26396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1770" marR="147955" indent="630555" algn="ctr">
              <a:lnSpc>
                <a:spcPct val="150000"/>
              </a:lnSpc>
              <a:spcAft>
                <a:spcPts val="0"/>
              </a:spcAft>
            </a:pPr>
            <a:r>
              <a:rPr lang="ru-RU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</a:t>
            </a:r>
            <a:r>
              <a:rPr lang="ru-RU" b="1" kern="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ребёнка</a:t>
            </a:r>
            <a:r>
              <a:rPr lang="ru-RU" b="1" kern="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повышенное</a:t>
            </a:r>
            <a:r>
              <a:rPr lang="ru-RU" b="1" kern="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kern="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проприоцептивное</a:t>
            </a:r>
            <a:r>
              <a:rPr lang="ru-RU" b="1" kern="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восприятие,</a:t>
            </a:r>
            <a:r>
              <a:rPr lang="ru-RU" b="1" kern="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он</a:t>
            </a:r>
            <a:r>
              <a:rPr lang="ru-RU" b="1" kern="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испытывает</a:t>
            </a:r>
            <a:r>
              <a:rPr lang="ru-RU" b="1" kern="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трудности</a:t>
            </a:r>
            <a:r>
              <a:rPr lang="ru-RU" b="1" kern="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b="1" kern="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«дифференциацией</a:t>
            </a:r>
            <a:r>
              <a:rPr lang="ru-RU" b="1" kern="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движений» когда</a:t>
            </a:r>
            <a:r>
              <a:rPr lang="ru-RU" b="1" kern="0" spc="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ребёнок:</a:t>
            </a:r>
          </a:p>
          <a:p>
            <a:pPr marL="0" lvl="1" algn="just">
              <a:lnSpc>
                <a:spcPts val="1445"/>
              </a:lnSpc>
              <a:spcBef>
                <a:spcPts val="690"/>
              </a:spcBef>
              <a:spcAft>
                <a:spcPts val="0"/>
              </a:spcAft>
              <a:buSzPts val="1200"/>
              <a:tabLst>
                <a:tab pos="1092835" algn="l"/>
              </a:tabLst>
            </a:pP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Постоянно</a:t>
            </a:r>
            <a:r>
              <a:rPr lang="ru-RU" sz="2000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ломает</a:t>
            </a:r>
            <a:r>
              <a:rPr lang="ru-RU" sz="2000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предметы</a:t>
            </a:r>
            <a:r>
              <a:rPr lang="ru-RU" sz="2000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 игрушки.</a:t>
            </a:r>
            <a:endParaRPr lang="ru-RU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0" marR="144780" lvl="1" algn="just">
              <a:lnSpc>
                <a:spcPct val="147000"/>
              </a:lnSpc>
              <a:spcBef>
                <a:spcPts val="690"/>
              </a:spcBef>
              <a:spcAft>
                <a:spcPts val="0"/>
              </a:spcAft>
              <a:buSzPts val="1200"/>
              <a:tabLst>
                <a:tab pos="1092835" algn="l"/>
              </a:tabLst>
            </a:pP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Неправильно оценивает массу предмета (например, стакана сока), который</a:t>
            </a:r>
            <a:r>
              <a:rPr lang="ru-RU" sz="2000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поднимает со слишком большим усилием, </a:t>
            </a:r>
            <a:r>
              <a:rPr lang="ru-RU" sz="2000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из-за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чего сок проливается, либо со слишком</a:t>
            </a:r>
            <a:r>
              <a:rPr lang="ru-RU" sz="2000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слабым</a:t>
            </a:r>
            <a:r>
              <a:rPr lang="ru-RU" sz="2000" spc="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усилием, жалуясь на</a:t>
            </a:r>
            <a:r>
              <a:rPr lang="ru-RU" sz="2000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то, что предмет</a:t>
            </a:r>
            <a:r>
              <a:rPr lang="ru-RU" sz="2000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слишком</a:t>
            </a:r>
            <a:r>
              <a:rPr lang="ru-RU" sz="2000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тяжёлый.</a:t>
            </a:r>
            <a:endParaRPr lang="ru-RU" dirty="0">
              <a:effectLst/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181385" y="2420888"/>
            <a:ext cx="9145016" cy="3948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44780" lvl="1" algn="just">
              <a:lnSpc>
                <a:spcPct val="147000"/>
              </a:lnSpc>
              <a:spcBef>
                <a:spcPts val="690"/>
              </a:spcBef>
              <a:spcAft>
                <a:spcPts val="0"/>
              </a:spcAft>
              <a:buSzPts val="1200"/>
              <a:tabLst>
                <a:tab pos="1092835" algn="l"/>
              </a:tabLst>
            </a:pP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Путает</a:t>
            </a:r>
            <a:r>
              <a:rPr lang="ru-RU" sz="2000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«тяжёлое» и</a:t>
            </a:r>
            <a:r>
              <a:rPr lang="ru-RU" sz="2000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«лёгкое».</a:t>
            </a:r>
            <a:r>
              <a:rPr lang="ru-RU" sz="2000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Держа</a:t>
            </a:r>
            <a:r>
              <a:rPr lang="ru-RU" sz="2000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два</a:t>
            </a:r>
            <a:r>
              <a:rPr lang="ru-RU" sz="2000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предмета,</a:t>
            </a:r>
            <a:r>
              <a:rPr lang="ru-RU" sz="2000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может</a:t>
            </a:r>
            <a:r>
              <a:rPr lang="ru-RU" sz="2000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не</a:t>
            </a:r>
            <a:r>
              <a:rPr lang="ru-RU" sz="2000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понимать,</a:t>
            </a:r>
            <a:r>
              <a:rPr lang="ru-RU" sz="2000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какой</a:t>
            </a:r>
            <a:r>
              <a:rPr lang="ru-RU" sz="2000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из них</a:t>
            </a:r>
            <a:r>
              <a:rPr lang="ru-RU" sz="2000" spc="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тяжелее.</a:t>
            </a:r>
            <a:endParaRPr lang="ru-RU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R="146685" lvl="1" algn="just">
              <a:lnSpc>
                <a:spcPct val="145000"/>
              </a:lnSpc>
              <a:spcBef>
                <a:spcPts val="50"/>
              </a:spcBef>
              <a:spcAft>
                <a:spcPts val="0"/>
              </a:spcAft>
              <a:buSzPts val="1200"/>
              <a:tabLst>
                <a:tab pos="1092835" algn="l"/>
              </a:tabLst>
            </a:pP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Делает</a:t>
            </a:r>
            <a:r>
              <a:rPr lang="ru-RU" sz="2000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всё</a:t>
            </a:r>
            <a:r>
              <a:rPr lang="ru-RU" sz="2000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со</a:t>
            </a:r>
            <a:r>
              <a:rPr lang="ru-RU" sz="2000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слишком</a:t>
            </a:r>
            <a:r>
              <a:rPr lang="ru-RU" sz="2000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большими</a:t>
            </a:r>
            <a:r>
              <a:rPr lang="ru-RU" sz="2000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усилиями:</a:t>
            </a:r>
            <a:r>
              <a:rPr lang="ru-RU" sz="2000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хлопает</a:t>
            </a:r>
            <a:r>
              <a:rPr lang="ru-RU" sz="2000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дверями,</a:t>
            </a:r>
            <a:r>
              <a:rPr lang="ru-RU" sz="2000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слишком</a:t>
            </a:r>
            <a:r>
              <a:rPr lang="ru-RU" sz="2000" spc="-28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сильно</a:t>
            </a:r>
            <a:r>
              <a:rPr lang="ru-RU" sz="2000" spc="-2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нажимает на</a:t>
            </a:r>
            <a:r>
              <a:rPr lang="ru-RU" sz="2000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вещи, захлопывает крышки.</a:t>
            </a:r>
            <a:endParaRPr lang="ru-RU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R="146685" lvl="1" algn="just">
              <a:lnSpc>
                <a:spcPct val="147000"/>
              </a:lnSpc>
              <a:spcBef>
                <a:spcPts val="60"/>
              </a:spcBef>
              <a:spcAft>
                <a:spcPts val="0"/>
              </a:spcAft>
              <a:buSzPts val="1200"/>
              <a:tabLst>
                <a:tab pos="1092835" algn="l"/>
              </a:tabLst>
            </a:pP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Неправильно</a:t>
            </a:r>
            <a:r>
              <a:rPr lang="ru-RU" sz="2000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оценивает</a:t>
            </a:r>
            <a:r>
              <a:rPr lang="ru-RU" sz="2000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степень</a:t>
            </a:r>
            <a:r>
              <a:rPr lang="ru-RU" sz="2000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сокращения</a:t>
            </a:r>
            <a:r>
              <a:rPr lang="ru-RU" sz="2000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</a:t>
            </a:r>
            <a:r>
              <a:rPr lang="ru-RU" sz="2000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растягивания</a:t>
            </a:r>
            <a:r>
              <a:rPr lang="ru-RU" sz="2000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мышц</a:t>
            </a:r>
            <a:r>
              <a:rPr lang="ru-RU" sz="2000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при</a:t>
            </a:r>
            <a:r>
              <a:rPr lang="ru-RU" sz="2000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выполнении заданий/действий (например, при продевании рук в рукава рубашки или при</a:t>
            </a:r>
            <a:r>
              <a:rPr lang="ru-RU" sz="2000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подъёме).</a:t>
            </a:r>
            <a:endParaRPr lang="ru-RU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R="148590" lvl="1" algn="just">
              <a:lnSpc>
                <a:spcPct val="146000"/>
              </a:lnSpc>
              <a:spcBef>
                <a:spcPts val="30"/>
              </a:spcBef>
              <a:spcAft>
                <a:spcPts val="0"/>
              </a:spcAft>
              <a:buSzPts val="1200"/>
              <a:tabLst>
                <a:tab pos="1092835" algn="l"/>
              </a:tabLst>
            </a:pPr>
            <a:endParaRPr lang="ru-RU" dirty="0">
              <a:effectLst/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239430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3169" y="4149080"/>
            <a:ext cx="8712968" cy="1421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1770" marR="145415" indent="456565" algn="ctr">
              <a:lnSpc>
                <a:spcPct val="150000"/>
              </a:lnSpc>
              <a:spcBef>
                <a:spcPts val="680"/>
              </a:spcBef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таком случае рекомендуется использовать упражнения, развивающие мелкую</a:t>
            </a:r>
            <a:r>
              <a:rPr lang="ru-RU" sz="2000" b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моторику, способствующие интеграции тактильной,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проприоцептивной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и вестибулярной</a:t>
            </a:r>
            <a:r>
              <a:rPr lang="ru-RU" sz="2000" b="1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сенсорной</a:t>
            </a:r>
            <a:r>
              <a:rPr lang="ru-RU" sz="2000" b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систем.</a:t>
            </a:r>
            <a:endParaRPr lang="ru-RU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7127" y="116632"/>
            <a:ext cx="8712968" cy="35071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148590" lvl="1" algn="just">
              <a:lnSpc>
                <a:spcPct val="146000"/>
              </a:lnSpc>
              <a:spcBef>
                <a:spcPts val="30"/>
              </a:spcBef>
              <a:spcAft>
                <a:spcPts val="0"/>
              </a:spcAft>
              <a:buSzPts val="1200"/>
              <a:tabLst>
                <a:tab pos="1092835" algn="l"/>
              </a:tabLst>
            </a:pP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Не контролирует</a:t>
            </a:r>
            <a:r>
              <a:rPr lang="ru-RU" sz="2000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степень</a:t>
            </a:r>
            <a:r>
              <a:rPr lang="ru-RU" sz="2000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давления</a:t>
            </a:r>
            <a:r>
              <a:rPr lang="ru-RU" sz="2000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при</a:t>
            </a:r>
            <a:r>
              <a:rPr lang="ru-RU" sz="2000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письме/рисовании</a:t>
            </a:r>
            <a:r>
              <a:rPr lang="ru-RU" sz="2000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получает</a:t>
            </a:r>
            <a:r>
              <a:rPr lang="ru-RU" sz="2000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либо</a:t>
            </a:r>
            <a:r>
              <a:rPr lang="ru-RU" sz="2000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слишком</a:t>
            </a:r>
            <a:r>
              <a:rPr lang="ru-RU" sz="2000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бледный рисунок, либо</a:t>
            </a:r>
            <a:r>
              <a:rPr lang="ru-RU" sz="2000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от</a:t>
            </a:r>
            <a:r>
              <a:rPr lang="ru-RU" sz="2000" spc="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усилия ломает карандаш.</a:t>
            </a:r>
            <a:endParaRPr lang="ru-RU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0" marR="147320" lvl="1" algn="just">
              <a:lnSpc>
                <a:spcPct val="145000"/>
              </a:lnSpc>
              <a:spcBef>
                <a:spcPts val="45"/>
              </a:spcBef>
              <a:spcAft>
                <a:spcPts val="0"/>
              </a:spcAft>
              <a:buSzPts val="1200"/>
              <a:tabLst>
                <a:tab pos="1092835" algn="l"/>
              </a:tabLst>
            </a:pP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Письменные работы делает неопрятно, часто рвёт бумагу до дыр, стирая</a:t>
            </a:r>
            <a:r>
              <a:rPr lang="ru-RU" sz="2000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ластиком</a:t>
            </a:r>
            <a:r>
              <a:rPr lang="ru-RU" sz="2000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ошибки.</a:t>
            </a:r>
            <a:endParaRPr lang="ru-RU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0" marR="147955" lvl="1" algn="just">
              <a:lnSpc>
                <a:spcPct val="145000"/>
              </a:lnSpc>
              <a:spcBef>
                <a:spcPts val="65"/>
              </a:spcBef>
              <a:spcAft>
                <a:spcPts val="0"/>
              </a:spcAft>
              <a:buSzPts val="1200"/>
              <a:tabLst>
                <a:tab pos="1092835" algn="l"/>
              </a:tabLst>
            </a:pP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Играет с животными, прилагая слишком большую силу, зачастую причиняя</a:t>
            </a:r>
            <a:r>
              <a:rPr lang="ru-RU" sz="2000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им</a:t>
            </a:r>
            <a:r>
              <a:rPr lang="ru-RU" sz="2000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боль.</a:t>
            </a:r>
            <a:endParaRPr lang="ru-RU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0" lvl="1" algn="just">
              <a:spcBef>
                <a:spcPts val="65"/>
              </a:spcBef>
              <a:spcAft>
                <a:spcPts val="0"/>
              </a:spcAft>
              <a:buSzPts val="1200"/>
              <a:tabLst>
                <a:tab pos="1092835" algn="l"/>
              </a:tabLst>
            </a:pP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Часто</a:t>
            </a:r>
            <a:r>
              <a:rPr lang="ru-RU" sz="2000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специально</a:t>
            </a:r>
            <a:r>
              <a:rPr lang="ru-RU" sz="2000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падает</a:t>
            </a:r>
            <a:r>
              <a:rPr lang="ru-RU" sz="2000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на</a:t>
            </a:r>
            <a:r>
              <a:rPr lang="ru-RU" sz="2000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пол.</a:t>
            </a:r>
            <a:endParaRPr lang="ru-RU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0" lvl="1" algn="just">
              <a:spcBef>
                <a:spcPts val="690"/>
              </a:spcBef>
              <a:spcAft>
                <a:spcPts val="0"/>
              </a:spcAft>
              <a:buSzPts val="1200"/>
              <a:tabLst>
                <a:tab pos="1092835" algn="l"/>
              </a:tabLst>
            </a:pP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Любит</a:t>
            </a:r>
            <a:r>
              <a:rPr lang="ru-RU" sz="2000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подолгу</a:t>
            </a:r>
            <a:r>
              <a:rPr lang="ru-RU" sz="2000" spc="-4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прыгать на</a:t>
            </a:r>
            <a:r>
              <a:rPr lang="ru-RU" sz="2000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батуте.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266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639852"/>
            <a:ext cx="8928992" cy="433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1770" indent="540385" algn="ctr">
              <a:spcBef>
                <a:spcPts val="685"/>
              </a:spcBef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</a:t>
            </a:r>
            <a:r>
              <a:rPr lang="ru-RU" b="1" spc="10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ребёнка</a:t>
            </a:r>
            <a:r>
              <a:rPr lang="ru-RU" b="1" spc="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наблюдается</a:t>
            </a:r>
            <a:r>
              <a:rPr lang="ru-RU" b="1" spc="10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гиперчувствительность</a:t>
            </a:r>
            <a:r>
              <a:rPr lang="ru-RU" b="1" spc="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b="1" spc="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прикосновению</a:t>
            </a:r>
            <a:r>
              <a:rPr lang="ru-RU" b="1" spc="9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(защитное</a:t>
            </a:r>
            <a:r>
              <a:rPr lang="ru-RU" b="1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поведение</a:t>
            </a:r>
            <a:r>
              <a:rPr lang="ru-RU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 отношению к</a:t>
            </a:r>
            <a:r>
              <a:rPr lang="ru-RU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тактильным стимулам), если он:</a:t>
            </a:r>
          </a:p>
          <a:p>
            <a:pPr marL="0" marR="147320" lvl="1">
              <a:lnSpc>
                <a:spcPct val="146000"/>
              </a:lnSpc>
              <a:spcBef>
                <a:spcPts val="690"/>
              </a:spcBef>
              <a:spcAft>
                <a:spcPts val="0"/>
              </a:spcAft>
              <a:tabLst>
                <a:tab pos="0" algn="l"/>
                <a:tab pos="812800" algn="l"/>
                <a:tab pos="2189163" algn="l"/>
                <a:tab pos="2816225" algn="l"/>
                <a:tab pos="3187700" algn="l"/>
                <a:tab pos="3927475" algn="l"/>
                <a:tab pos="4298950" algn="l"/>
                <a:tab pos="4870450" algn="l"/>
                <a:tab pos="5240338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Испытывает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страх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	тревогу	или	агрессию	при	лёгком	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или	</a:t>
            </a:r>
            <a:r>
              <a:rPr lang="ru-RU" spc="-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неожиданном  </a:t>
            </a:r>
            <a:r>
              <a:rPr lang="ru-RU" spc="-28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прикосновении.</a:t>
            </a:r>
          </a:p>
          <a:p>
            <a:pPr marL="0" marR="148590" lvl="1">
              <a:lnSpc>
                <a:spcPct val="146000"/>
              </a:lnSpc>
              <a:spcBef>
                <a:spcPts val="10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pc="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младенческом</a:t>
            </a:r>
            <a:r>
              <a:rPr lang="ru-RU" spc="2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возрасте</a:t>
            </a:r>
            <a:r>
              <a:rPr lang="ru-RU" spc="20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</a:t>
            </a:r>
            <a:r>
              <a:rPr lang="ru-RU" spc="20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любил/не</a:t>
            </a:r>
            <a:r>
              <a:rPr lang="ru-RU" spc="20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любит,</a:t>
            </a:r>
            <a:r>
              <a:rPr lang="ru-RU" spc="2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когда</a:t>
            </a:r>
            <a:r>
              <a:rPr lang="ru-RU" spc="2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берут</a:t>
            </a:r>
            <a:r>
              <a:rPr lang="ru-RU" spc="2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pc="2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руки</a:t>
            </a:r>
            <a:r>
              <a:rPr lang="ru-RU" spc="2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или</a:t>
            </a:r>
            <a:r>
              <a:rPr lang="ru-RU" spc="2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крепко</a:t>
            </a:r>
            <a:r>
              <a:rPr lang="ru-RU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обнимают: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может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выгибаться,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кричать и вырываться.</a:t>
            </a:r>
          </a:p>
          <a:p>
            <a:pPr marL="0" lvl="1">
              <a:spcBef>
                <a:spcPts val="35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Болезненно</a:t>
            </a:r>
            <a:r>
              <a:rPr lang="ru-RU" spc="-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реагирует</a:t>
            </a:r>
            <a:r>
              <a:rPr lang="ru-RU" spc="-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pc="-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смену</a:t>
            </a:r>
            <a:r>
              <a:rPr lang="ru-RU" spc="-6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подгузника/необходимость</a:t>
            </a:r>
            <a:r>
              <a:rPr lang="ru-RU" spc="-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смены</a:t>
            </a:r>
            <a:r>
              <a:rPr lang="ru-RU" spc="-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подгузника.</a:t>
            </a:r>
          </a:p>
          <a:p>
            <a:pPr marL="0" marR="148590" lvl="1">
              <a:lnSpc>
                <a:spcPct val="146000"/>
              </a:lnSpc>
              <a:spcBef>
                <a:spcPts val="690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Боится</a:t>
            </a:r>
            <a:r>
              <a:rPr lang="ru-RU" spc="17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или</a:t>
            </a:r>
            <a:r>
              <a:rPr lang="ru-RU" spc="17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избегает</a:t>
            </a:r>
            <a:r>
              <a:rPr lang="ru-RU" spc="1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находиться</a:t>
            </a:r>
            <a:r>
              <a:rPr lang="ru-RU" spc="1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pc="1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непосредственной</a:t>
            </a:r>
            <a:r>
              <a:rPr lang="ru-RU" spc="16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близости</a:t>
            </a:r>
            <a:r>
              <a:rPr lang="ru-RU" spc="1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</a:t>
            </a:r>
            <a:r>
              <a:rPr lang="ru-RU" spc="18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других</a:t>
            </a:r>
            <a:r>
              <a:rPr lang="ru-RU" spc="1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людей</a:t>
            </a:r>
            <a:r>
              <a:rPr lang="ru-RU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или детей (особенно в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очередях).</a:t>
            </a:r>
          </a:p>
          <a:p>
            <a:pPr marL="0" marR="144780" lvl="1">
              <a:lnSpc>
                <a:spcPct val="146000"/>
              </a:lnSpc>
              <a:spcBef>
                <a:spcPts val="35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Пугается,</a:t>
            </a:r>
            <a:r>
              <a:rPr lang="ru-RU" spc="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если</a:t>
            </a:r>
            <a:r>
              <a:rPr lang="ru-RU" spc="9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</a:t>
            </a:r>
            <a:r>
              <a:rPr lang="ru-RU" spc="8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него/неё</a:t>
            </a:r>
            <a:r>
              <a:rPr lang="ru-RU" spc="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дотрагивается</a:t>
            </a:r>
            <a:r>
              <a:rPr lang="ru-RU" spc="8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кто-то/что-то,</a:t>
            </a:r>
            <a:r>
              <a:rPr lang="ru-RU" spc="8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кого/что</a:t>
            </a:r>
            <a:r>
              <a:rPr lang="ru-RU" spc="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он/она</a:t>
            </a:r>
            <a:r>
              <a:rPr lang="ru-RU" spc="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</a:t>
            </a:r>
            <a:r>
              <a:rPr lang="ru-RU" spc="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видит</a:t>
            </a:r>
            <a:r>
              <a:rPr lang="ru-RU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(например,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сзади или,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когда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находится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под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одеялом).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15816" y="116632"/>
            <a:ext cx="35381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kern="0" dirty="0" smtClean="0">
                <a:latin typeface="Times New Roman" panose="02020603050405020304" pitchFamily="18" charset="0"/>
              </a:rPr>
              <a:t>Тактильная система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4797152"/>
            <a:ext cx="8928992" cy="16851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145415" lvl="1" algn="just">
              <a:lnSpc>
                <a:spcPct val="146000"/>
              </a:lnSpc>
              <a:spcBef>
                <a:spcPts val="440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 любит, когда расчёсывают волосы. Может быть крайне придирчив(а) к типу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расчески.</a:t>
            </a:r>
          </a:p>
          <a:p>
            <a:pPr marL="0" lvl="1" indent="7938" algn="just">
              <a:spcBef>
                <a:spcPts val="50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любит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мятые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простыни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(т.е.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старые,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складках).</a:t>
            </a:r>
          </a:p>
          <a:p>
            <a:pPr marL="0" marR="146050" lvl="1" algn="just">
              <a:lnSpc>
                <a:spcPct val="146000"/>
              </a:lnSpc>
              <a:spcBef>
                <a:spcPts val="675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Избегает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групповых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взаимодействий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из-за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страха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чужих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неожиданных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прикосновений.</a:t>
            </a:r>
          </a:p>
        </p:txBody>
      </p:sp>
    </p:spTree>
    <p:extLst>
      <p:ext uri="{BB962C8B-B14F-4D97-AF65-F5344CB8AC3E}">
        <p14:creationId xmlns:p14="http://schemas.microsoft.com/office/powerpoint/2010/main" val="2592187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712968" cy="5646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147320" lvl="1" algn="just">
              <a:lnSpc>
                <a:spcPct val="146000"/>
              </a:lnSpc>
              <a:spcBef>
                <a:spcPts val="35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Противится дружелюбным или ласковым прикосновениям от кого бы то ни было,</a:t>
            </a:r>
            <a:r>
              <a:rPr lang="ru-RU" spc="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кроме</a:t>
            </a:r>
            <a:r>
              <a:rPr lang="ru-RU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родителей</a:t>
            </a:r>
            <a:r>
              <a:rPr lang="ru-RU" spc="-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pc="-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родных братьев/сестёр</a:t>
            </a:r>
            <a:r>
              <a:rPr lang="ru-RU" spc="-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(а</a:t>
            </a:r>
            <a:r>
              <a:rPr lang="ru-RU" spc="-1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иногда</a:t>
            </a:r>
            <a:r>
              <a:rPr lang="ru-RU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pc="-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включая</a:t>
            </a:r>
            <a:r>
              <a:rPr lang="ru-RU" spc="-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их!).</a:t>
            </a:r>
          </a:p>
          <a:p>
            <a:pPr marL="0" lvl="1" algn="just">
              <a:spcBef>
                <a:spcPts val="45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Не</a:t>
            </a:r>
            <a:r>
              <a:rPr lang="ru-RU" spc="-3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любит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чужие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поцелуи,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вытирает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место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поцелуя.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Предпочитает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обниматься.</a:t>
            </a:r>
          </a:p>
          <a:p>
            <a:pPr marL="0" marR="146050" lvl="1" algn="just">
              <a:lnSpc>
                <a:spcPct val="146000"/>
              </a:lnSpc>
              <a:spcBef>
                <a:spcPts val="680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Воспринимает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как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пытку</a:t>
            </a:r>
            <a:r>
              <a:rPr lang="ru-RU" spc="-5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капли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дождя,</a:t>
            </a:r>
            <a:r>
              <a:rPr lang="ru-RU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воду</a:t>
            </a:r>
            <a:r>
              <a:rPr lang="ru-RU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из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душа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или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дуновение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ветра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коже,</a:t>
            </a:r>
            <a:r>
              <a:rPr lang="ru-RU" spc="-29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что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приводит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нежелательным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реакциям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или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попыткам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избежать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данное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воздействие.</a:t>
            </a:r>
          </a:p>
          <a:p>
            <a:pPr marL="0" lvl="1" algn="just">
              <a:spcBef>
                <a:spcPts val="40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Выдаёт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гиперреакцию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лёгких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порезах,</a:t>
            </a:r>
            <a:r>
              <a:rPr lang="ru-RU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царапинах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или укусах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животных.</a:t>
            </a:r>
          </a:p>
          <a:p>
            <a:pPr marL="0" marR="144780" lvl="1" algn="just">
              <a:lnSpc>
                <a:spcPct val="146000"/>
              </a:lnSpc>
              <a:spcBef>
                <a:spcPts val="690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Избегает прикосновения к некоторым видам материалов (одеяла, коврики, чучела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животных).</a:t>
            </a:r>
          </a:p>
          <a:p>
            <a:pPr marL="0" marR="149225" lvl="1" algn="just">
              <a:lnSpc>
                <a:spcPct val="146000"/>
              </a:lnSpc>
              <a:spcBef>
                <a:spcPts val="30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Отказывается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носить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новую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или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жёсткую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одежду,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одежду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из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грубой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ткани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(водолазки,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джинсы,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головные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уборы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или ремни и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т.д.).</a:t>
            </a:r>
          </a:p>
          <a:p>
            <a:pPr marL="0" lvl="1" algn="just">
              <a:spcBef>
                <a:spcPts val="35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Избегает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игр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участием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рук.</a:t>
            </a:r>
          </a:p>
          <a:p>
            <a:pPr marL="0" marR="143510" lvl="1" indent="7938" algn="just">
              <a:lnSpc>
                <a:spcPct val="147000"/>
              </a:lnSpc>
              <a:spcBef>
                <a:spcPts val="690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Избегает/не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любит/испытывает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отвращение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«грязным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играм»,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например,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песком, глиной, водой, клеем, пластилином, кремом для бритья, мыльными пузырями и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т.д.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4053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8506" y="188640"/>
            <a:ext cx="8784976" cy="5835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ts val="45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</a:t>
            </a:r>
            <a:r>
              <a:rPr lang="ru-RU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любит,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когда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</a:t>
            </a:r>
            <a:r>
              <a:rPr lang="ru-RU" spc="-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него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грязные</a:t>
            </a:r>
            <a:r>
              <a:rPr lang="ru-RU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руки,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часто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вытирает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или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моет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их.</a:t>
            </a:r>
          </a:p>
          <a:p>
            <a:pPr marL="0" lvl="1">
              <a:spcBef>
                <a:spcPts val="675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Чрезмерно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боится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щекотки.</a:t>
            </a:r>
          </a:p>
          <a:p>
            <a:pPr marL="0" lvl="1">
              <a:spcBef>
                <a:spcPts val="690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Раздражают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швы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носках,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из-за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чего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может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отказываться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носить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их.</a:t>
            </a:r>
          </a:p>
          <a:p>
            <a:pPr marL="0" marR="147320" lvl="1" algn="just">
              <a:lnSpc>
                <a:spcPct val="147000"/>
              </a:lnSpc>
              <a:spcBef>
                <a:spcPts val="690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Раздражает трение одежды о кожу, может захотеть носить шорты и футболки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круглый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год.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Маленькие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дети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могут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предпочитать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оставаться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голыми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всё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время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стягивают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себя одежду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подгузники.</a:t>
            </a:r>
          </a:p>
          <a:p>
            <a:pPr marL="0" marR="147320" lvl="1" algn="just">
              <a:lnSpc>
                <a:spcPct val="146000"/>
              </a:lnSpc>
              <a:spcBef>
                <a:spcPts val="30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Носит рубашки с длинными рукавами и длинные брюки круглый год, чтобы не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оставлять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кожу</a:t>
            </a:r>
            <a:r>
              <a:rPr lang="ru-RU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открытой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внешним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воздействиям.</a:t>
            </a:r>
          </a:p>
          <a:p>
            <a:pPr marL="0" lvl="1">
              <a:spcBef>
                <a:spcPts val="35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</a:t>
            </a:r>
            <a:r>
              <a:rPr lang="ru-RU" spc="-7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любит,</a:t>
            </a:r>
            <a:r>
              <a:rPr lang="ru-RU" spc="-5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когда</a:t>
            </a:r>
            <a:r>
              <a:rPr lang="ru-RU" spc="-6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моют</a:t>
            </a:r>
            <a:r>
              <a:rPr lang="ru-RU" spc="-5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лицо.</a:t>
            </a:r>
          </a:p>
          <a:p>
            <a:pPr marL="0" lvl="1">
              <a:spcBef>
                <a:spcPts val="690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</a:t>
            </a:r>
            <a:r>
              <a:rPr lang="ru-RU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любит,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когда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стригут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волосы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или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ногти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ногах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руках.</a:t>
            </a:r>
          </a:p>
          <a:p>
            <a:pPr marL="0" lvl="1">
              <a:spcBef>
                <a:spcPts val="690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Сопротивляется</a:t>
            </a:r>
            <a:r>
              <a:rPr lang="ru-RU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чистке</a:t>
            </a:r>
            <a:r>
              <a:rPr lang="ru-RU" spc="-6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зубов</a:t>
            </a:r>
            <a:r>
              <a:rPr lang="ru-RU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ужасно</a:t>
            </a:r>
            <a:r>
              <a:rPr lang="ru-RU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боится</a:t>
            </a:r>
            <a:r>
              <a:rPr lang="ru-RU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стоматолога.</a:t>
            </a:r>
          </a:p>
          <a:p>
            <a:pPr marL="0" marR="144145" lvl="1" algn="just">
              <a:lnSpc>
                <a:spcPct val="148000"/>
              </a:lnSpc>
              <a:spcBef>
                <a:spcPts val="680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Капризничает в еде, ест только еду определенного вкуса и консистенции, избегает</a:t>
            </a:r>
            <a:r>
              <a:rPr lang="ru-RU" spc="-28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пищи со смешанной текстурой, избегает приёма холодной и горячей пищи, не любит</a:t>
            </a:r>
            <a:r>
              <a:rPr lang="ru-RU" spc="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пробовать новую пищу.</a:t>
            </a:r>
          </a:p>
          <a:p>
            <a:pPr marL="0" lvl="1" algn="just">
              <a:lnSpc>
                <a:spcPts val="1465"/>
              </a:lnSpc>
              <a:spcBef>
                <a:spcPts val="690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Отказывается</a:t>
            </a:r>
            <a:r>
              <a:rPr lang="ru-RU" spc="-4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ходить</a:t>
            </a:r>
            <a:r>
              <a:rPr lang="ru-RU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босиком</a:t>
            </a:r>
            <a:r>
              <a:rPr lang="ru-RU" spc="-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</a:t>
            </a:r>
            <a:r>
              <a:rPr lang="ru-RU" spc="-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траве</a:t>
            </a:r>
            <a:r>
              <a:rPr lang="ru-RU" spc="-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или</a:t>
            </a:r>
            <a:r>
              <a:rPr lang="ru-RU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песку.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274130" y="5655905"/>
            <a:ext cx="9289032" cy="736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ts val="690"/>
              </a:spcBef>
              <a:spcAft>
                <a:spcPts val="0"/>
              </a:spcAft>
              <a:tabLst>
                <a:tab pos="732790" algn="l"/>
              </a:tabLst>
            </a:pP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1">
              <a:spcBef>
                <a:spcPts val="690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Избегает</a:t>
            </a:r>
            <a:r>
              <a:rPr lang="ru-RU" spc="-4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дотрагиваться</a:t>
            </a:r>
            <a:r>
              <a:rPr lang="ru-RU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</a:t>
            </a:r>
            <a:r>
              <a:rPr lang="ru-RU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определённых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текстур</a:t>
            </a:r>
            <a:r>
              <a:rPr lang="ru-RU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материалов.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8299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16632"/>
            <a:ext cx="8640960" cy="6801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1770" marR="695960" algn="ctr">
              <a:spcBef>
                <a:spcPts val="0"/>
              </a:spcBef>
              <a:spcAft>
                <a:spcPts val="0"/>
              </a:spcAft>
            </a:pPr>
            <a:r>
              <a:rPr lang="ru-RU" sz="20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</a:t>
            </a:r>
            <a:r>
              <a:rPr lang="ru-RU" sz="2000" b="1" kern="0" spc="-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повышенной</a:t>
            </a:r>
            <a:r>
              <a:rPr lang="ru-RU" sz="2000" b="1" kern="0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тактильной</a:t>
            </a:r>
            <a:r>
              <a:rPr lang="ru-RU" sz="2000" b="1" kern="0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чувствительности</a:t>
            </a:r>
            <a:r>
              <a:rPr lang="ru-RU" sz="2000" b="1" kern="0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ребёнка</a:t>
            </a:r>
            <a:r>
              <a:rPr lang="ru-RU" sz="2000" b="1" kern="0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kern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необходимо:</a:t>
            </a:r>
          </a:p>
          <a:p>
            <a:pPr marR="731520" lv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tabLst>
                <a:tab pos="0" algn="l"/>
                <a:tab pos="18097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помнить,</a:t>
            </a:r>
            <a:r>
              <a:rPr lang="ru-RU" spc="-3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что</a:t>
            </a:r>
            <a:r>
              <a:rPr lang="ru-RU" spc="-4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кому-то</a:t>
            </a:r>
            <a:r>
              <a:rPr lang="ru-RU" spc="-3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объятия</a:t>
            </a:r>
            <a:r>
              <a:rPr lang="ru-RU" spc="-2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причиняют</a:t>
            </a:r>
            <a:r>
              <a:rPr lang="ru-RU" spc="-3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боль,</a:t>
            </a:r>
            <a:r>
              <a:rPr lang="ru-RU" spc="-2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а</a:t>
            </a:r>
            <a:r>
              <a:rPr lang="ru-RU" spc="-3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не</a:t>
            </a:r>
            <a:r>
              <a:rPr lang="ru-RU" spc="-3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приятные</a:t>
            </a:r>
            <a:r>
              <a:rPr lang="ru-RU" spc="-4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ощущения;</a:t>
            </a:r>
          </a:p>
          <a:p>
            <a: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tabLst>
                <a:tab pos="732155" algn="l"/>
                <a:tab pos="732790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предупредить</a:t>
            </a:r>
            <a:r>
              <a:rPr lang="ru-RU" spc="-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ребёнка,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что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собираетесь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нему</a:t>
            </a:r>
            <a:r>
              <a:rPr lang="ru-RU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прикоснуться;</a:t>
            </a:r>
          </a:p>
          <a:p>
            <a: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tabLst>
                <a:tab pos="732155" algn="l"/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всегда</a:t>
            </a:r>
            <a:r>
              <a:rPr lang="ru-RU" spc="-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подходить</a:t>
            </a:r>
            <a:r>
              <a:rPr lang="ru-RU" spc="-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нему</a:t>
            </a:r>
            <a:r>
              <a:rPr lang="ru-RU" spc="-5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спереди;</a:t>
            </a:r>
          </a:p>
          <a:p>
            <a:pPr lv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постепенно</a:t>
            </a:r>
            <a:r>
              <a:rPr lang="ru-RU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изучайте</a:t>
            </a:r>
            <a:r>
              <a:rPr lang="ru-RU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ребёнком</a:t>
            </a:r>
            <a:r>
              <a:rPr lang="ru-RU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предметы</a:t>
            </a:r>
            <a:r>
              <a:rPr lang="ru-RU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различными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текстурами;</a:t>
            </a:r>
          </a:p>
          <a:p>
            <a:pPr marR="142240" lv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коробка с тактильными (сенсорными материалами с различной текстурой) должна</a:t>
            </a:r>
            <a:r>
              <a:rPr lang="ru-RU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бытье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ребёнка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доступе;</a:t>
            </a:r>
          </a:p>
          <a:p>
            <a:pPr marR="144145" lv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позволяйте ребёнку самостоятельно совершать некоторые действия: (расчёсывать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волосы,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мыть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их)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того,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чтобы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они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могли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делать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что-то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так,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как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им удобно;</a:t>
            </a:r>
          </a:p>
          <a:p>
            <a:pPr marR="143510" lv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играйте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игры,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где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необходимо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толкать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или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тянуть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что-то,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нести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умеренно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тяжёлые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предметы, прыгать;</a:t>
            </a:r>
          </a:p>
          <a:p>
            <a:pPr marR="145415" lv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проводите занятия и упражнения на ощупывание руками разных поверхностей,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хождение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ним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ногами,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соприкосновение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всем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телом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различными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материалами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(шариками в сухом бассейне, с песком, камешками, крупой, водой разной температуры и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т.д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.).</a:t>
            </a:r>
          </a:p>
          <a:p>
            <a:pPr marL="191770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308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71600" y="44624"/>
            <a:ext cx="7293496" cy="720080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b="1" dirty="0" smtClean="0">
                <a:solidFill>
                  <a:schemeClr val="tx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Сенсорная интеграция</a:t>
            </a:r>
            <a:endParaRPr lang="ru-RU" dirty="0">
              <a:solidFill>
                <a:schemeClr val="tx1">
                  <a:lumMod val="6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0" name="Содержимое 1"/>
          <p:cNvSpPr>
            <a:spLocks noGrp="1"/>
          </p:cNvSpPr>
          <p:nvPr>
            <p:ph idx="1"/>
          </p:nvPr>
        </p:nvSpPr>
        <p:spPr>
          <a:xfrm>
            <a:off x="179512" y="764704"/>
            <a:ext cx="8784976" cy="3528392"/>
          </a:xfrm>
        </p:spPr>
        <p:txBody>
          <a:bodyPr>
            <a:noAutofit/>
          </a:bodyPr>
          <a:lstStyle/>
          <a:p>
            <a:pPr marL="0" indent="0" algn="just" eaLnBrk="1" hangingPunct="1">
              <a:lnSpc>
                <a:spcPct val="90000"/>
              </a:lnSpc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является  бессознательным  процессом, происходящим  в         головном  мозге </a:t>
            </a:r>
          </a:p>
          <a:p>
            <a:pPr algn="just" eaLnBrk="1" hangingPunct="1">
              <a:lnSpc>
                <a:spcPct val="90000"/>
              </a:lnSpc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организует  информацию, полученную  с  помощью  органов  чувств (вкус, вид, звуки, запах, прикосновение, движение, воздействие  силы  тяжести  и  положение  в  пространстве);</a:t>
            </a:r>
          </a:p>
          <a:p>
            <a:pPr algn="just" eaLnBrk="1" hangingPunct="1">
              <a:lnSpc>
                <a:spcPct val="90000"/>
              </a:lnSpc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наделяет  значением  испытываемые  нами  ощущения, фильтруя  информацию  и  отбирая  то, на  чем  следует  сконцентрироваться (например, слушать  взрослого  и  не  обращать  внимания  на  уличный шум);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 нам  осмысленно  действовать  и  реагировать  на ситуацию, в которой мы находимся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(адаптивный ответ);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buFontTx/>
              <a:buChar char="-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формирует  базу  для  теоретического  обучения  и  социального поведения.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260648"/>
            <a:ext cx="8496944" cy="597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074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752" y="404663"/>
            <a:ext cx="8380704" cy="5927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7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03848" y="0"/>
            <a:ext cx="31219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Зрительная система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461665"/>
            <a:ext cx="8784976" cy="4551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1770" marR="146685" indent="540385" algn="ctr">
              <a:spcBef>
                <a:spcPts val="0"/>
              </a:spcBef>
              <a:spcAft>
                <a:spcPts val="0"/>
              </a:spcAft>
              <a:tabLst>
                <a:tab pos="1105535" algn="l"/>
                <a:tab pos="1891030" algn="l"/>
                <a:tab pos="2661920" algn="l"/>
                <a:tab pos="3298190" algn="l"/>
                <a:tab pos="5227955" algn="l"/>
              </a:tabLst>
            </a:pP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ребёнка может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быть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гиперчувствительность</a:t>
            </a:r>
          </a:p>
          <a:p>
            <a:pPr marL="191770" marR="146685" indent="540385" algn="ctr">
              <a:spcBef>
                <a:spcPts val="0"/>
              </a:spcBef>
              <a:spcAft>
                <a:spcPts val="0"/>
              </a:spcAft>
              <a:tabLst>
                <a:tab pos="1105535" algn="l"/>
                <a:tab pos="1891030" algn="l"/>
                <a:tab pos="2661920" algn="l"/>
                <a:tab pos="3298190" algn="l"/>
                <a:tab pos="5227955" algn="l"/>
              </a:tabLs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2000" b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(повышенная</a:t>
            </a:r>
            <a:r>
              <a:rPr lang="ru-RU" sz="2000" b="1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чувствительность)</a:t>
            </a:r>
            <a:r>
              <a:rPr lang="ru-RU" sz="20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z="2000" b="1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зрительным</a:t>
            </a:r>
            <a:r>
              <a:rPr lang="ru-RU" sz="20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сигналам</a:t>
            </a:r>
            <a:r>
              <a:rPr lang="ru-RU" sz="2000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(повышенное</a:t>
            </a:r>
            <a:r>
              <a:rPr lang="ru-RU" sz="20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восприятие)</a:t>
            </a:r>
            <a:r>
              <a:rPr lang="ru-RU" sz="2000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если</a:t>
            </a:r>
            <a:r>
              <a:rPr lang="ru-RU" sz="2000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он:</a:t>
            </a:r>
          </a:p>
          <a:p>
            <a:pPr marR="149860" lvl="0">
              <a:lnSpc>
                <a:spcPct val="145000"/>
              </a:lnSpc>
              <a:spcBef>
                <a:spcPts val="690"/>
              </a:spcBef>
              <a:spcAft>
                <a:spcPts val="0"/>
              </a:spcAft>
              <a:buSzPts val="1200"/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Чувствителен</a:t>
            </a:r>
            <a:r>
              <a:rPr lang="ru-RU" spc="3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к</a:t>
            </a:r>
            <a:r>
              <a:rPr lang="ru-RU" spc="4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яркому</a:t>
            </a:r>
            <a:r>
              <a:rPr lang="ru-RU" spc="2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свету,</a:t>
            </a:r>
            <a:r>
              <a:rPr lang="ru-RU" spc="3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косит</a:t>
            </a:r>
            <a:r>
              <a:rPr lang="ru-RU" spc="4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глазами,</a:t>
            </a:r>
            <a:r>
              <a:rPr lang="ru-RU" spc="3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закрывает</a:t>
            </a:r>
            <a:r>
              <a:rPr lang="ru-RU" spc="4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глаза</a:t>
            </a:r>
            <a:r>
              <a:rPr lang="ru-RU" spc="3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рукой,</a:t>
            </a:r>
            <a:r>
              <a:rPr lang="ru-RU" spc="4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плачет</a:t>
            </a:r>
            <a:r>
              <a:rPr lang="ru-RU" spc="4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и/или</a:t>
            </a:r>
            <a:r>
              <a:rPr lang="ru-RU" spc="-28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испытывает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неудобство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от света;</a:t>
            </a:r>
          </a:p>
          <a:p>
            <a:pPr lvl="0">
              <a:spcBef>
                <a:spcPts val="35"/>
              </a:spcBef>
              <a:spcAft>
                <a:spcPts val="0"/>
              </a:spcAft>
              <a:buSzPts val="1200"/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Любит</a:t>
            </a:r>
            <a:r>
              <a:rPr lang="ru-RU" spc="-2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играть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в</a:t>
            </a:r>
            <a:r>
              <a:rPr lang="ru-RU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темноте;</a:t>
            </a:r>
          </a:p>
          <a:p>
            <a:pPr lvl="0">
              <a:spcBef>
                <a:spcPts val="695"/>
              </a:spcBef>
              <a:spcAft>
                <a:spcPts val="0"/>
              </a:spcAft>
              <a:buSzPts val="1200"/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Не</a:t>
            </a:r>
            <a:r>
              <a:rPr lang="ru-RU" spc="-2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любит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смотреть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телевизор;</a:t>
            </a:r>
          </a:p>
          <a:p>
            <a:pPr lvl="0">
              <a:spcBef>
                <a:spcPts val="675"/>
              </a:spcBef>
              <a:spcAft>
                <a:spcPts val="0"/>
              </a:spcAft>
              <a:buSzPts val="1200"/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трудом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находится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в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ярких красочных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комнатах;</a:t>
            </a:r>
          </a:p>
          <a:p>
            <a:pPr lvl="0">
              <a:spcBef>
                <a:spcPts val="690"/>
              </a:spcBef>
              <a:spcAft>
                <a:spcPts val="0"/>
              </a:spcAft>
              <a:buSzPts val="1200"/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Избегает</a:t>
            </a:r>
            <a:r>
              <a:rPr lang="ru-RU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контакта</a:t>
            </a:r>
            <a:r>
              <a:rPr lang="ru-RU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</a:t>
            </a:r>
            <a:r>
              <a:rPr lang="ru-RU" spc="-2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чужим</a:t>
            </a:r>
            <a:r>
              <a:rPr lang="ru-RU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взглядом;</a:t>
            </a:r>
          </a:p>
          <a:p>
            <a:pPr lvl="0">
              <a:spcBef>
                <a:spcPts val="690"/>
              </a:spcBef>
              <a:spcAft>
                <a:spcPts val="0"/>
              </a:spcAft>
              <a:buSzPts val="1200"/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Часто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трёт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глаза,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его</a:t>
            </a:r>
            <a:r>
              <a:rPr lang="ru-RU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глаза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слезятся;</a:t>
            </a:r>
          </a:p>
          <a:p>
            <a:pPr marR="149225" lvl="0">
              <a:lnSpc>
                <a:spcPct val="146000"/>
              </a:lnSpc>
              <a:spcBef>
                <a:spcPts val="680"/>
              </a:spcBef>
              <a:spcAft>
                <a:spcPts val="0"/>
              </a:spcAft>
              <a:buSzPts val="1200"/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</a:t>
            </a:r>
            <a:r>
              <a:rPr lang="ru-RU" spc="1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трудом</a:t>
            </a:r>
            <a:r>
              <a:rPr lang="ru-RU" spc="13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удерживает</a:t>
            </a:r>
            <a:r>
              <a:rPr lang="ru-RU" spc="1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фокусировку</a:t>
            </a:r>
            <a:r>
              <a:rPr lang="ru-RU" spc="9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взгляда</a:t>
            </a:r>
            <a:r>
              <a:rPr lang="ru-RU" spc="1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на</a:t>
            </a:r>
            <a:r>
              <a:rPr lang="ru-RU" spc="1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задаче/действии,</a:t>
            </a:r>
            <a:r>
              <a:rPr lang="ru-RU" spc="9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над</a:t>
            </a:r>
            <a:r>
              <a:rPr lang="ru-RU" spc="1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которой</a:t>
            </a:r>
            <a:r>
              <a:rPr lang="ru-RU" spc="-28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работает,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в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течение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необходимого срока;</a:t>
            </a:r>
            <a:endParaRPr lang="ru-RU" dirty="0">
              <a:effectLst/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0632" y="4879220"/>
            <a:ext cx="8771668" cy="1190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42875" lvl="0">
              <a:lnSpc>
                <a:spcPct val="146000"/>
              </a:lnSpc>
              <a:spcBef>
                <a:spcPts val="440"/>
              </a:spcBef>
              <a:spcAft>
                <a:spcPts val="0"/>
              </a:spcAft>
              <a:buSzPts val="1200"/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Легко</a:t>
            </a:r>
            <a:r>
              <a:rPr lang="ru-RU" spc="17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отвлекается</a:t>
            </a:r>
            <a:r>
              <a:rPr lang="ru-RU" spc="17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на</a:t>
            </a:r>
            <a:r>
              <a:rPr lang="ru-RU" spc="18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другие</a:t>
            </a:r>
            <a:r>
              <a:rPr lang="ru-RU" spc="18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зрительные</a:t>
            </a:r>
            <a:r>
              <a:rPr lang="ru-RU" spc="16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spc="165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стимулы</a:t>
            </a:r>
            <a:r>
              <a:rPr lang="ru-RU" spc="170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в</a:t>
            </a:r>
            <a:r>
              <a:rPr lang="ru-RU" spc="18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помещении:</a:t>
            </a:r>
            <a:r>
              <a:rPr lang="ru-RU" spc="17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движение,</a:t>
            </a:r>
            <a:r>
              <a:rPr lang="ru-RU" spc="-28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мебель,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игрушки, окна, двери и т.д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.</a:t>
            </a:r>
            <a:endParaRPr lang="ru-RU" sz="1600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Bef>
                <a:spcPts val="50"/>
              </a:spcBef>
              <a:spcAft>
                <a:spcPts val="0"/>
              </a:spcAft>
              <a:buSzPts val="1200"/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Часто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болит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голова</a:t>
            </a:r>
            <a:r>
              <a:rPr lang="ru-RU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после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чтения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или</a:t>
            </a:r>
            <a:r>
              <a:rPr lang="ru-RU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просмотра телепередач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3829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-7372200"/>
            <a:ext cx="8784976" cy="4763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147320" lvl="0" indent="-342900" algn="just">
              <a:lnSpc>
                <a:spcPct val="146000"/>
              </a:lnSpc>
              <a:spcBef>
                <a:spcPts val="675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  <a:tabLst>
                <a:tab pos="822960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При переписывании меняет местами буквы в словах или читает слова задом</a:t>
            </a:r>
            <a:r>
              <a:rPr lang="ru-RU" spc="5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наперед</a:t>
            </a:r>
            <a:r>
              <a:rPr lang="ru-RU" spc="-5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после</a:t>
            </a:r>
            <a:r>
              <a:rPr lang="ru-RU" spc="-5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первого класса;</a:t>
            </a:r>
            <a:endParaRPr lang="ru-RU" sz="1600" dirty="0" smtClean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342900" marR="149225" lvl="0" indent="-342900" algn="just">
              <a:lnSpc>
                <a:spcPct val="146000"/>
              </a:lnSpc>
              <a:spcBef>
                <a:spcPts val="40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  <a:tabLst>
                <a:tab pos="822960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Не</a:t>
            </a:r>
            <a:r>
              <a:rPr lang="ru-RU" spc="5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выдерживает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постоянных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интервалов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между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словами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размер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букв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при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письме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и/или выстраивании в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ряд цифр</a:t>
            </a:r>
            <a:r>
              <a:rPr lang="ru-RU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при решении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математических задач;</a:t>
            </a:r>
            <a:endParaRPr lang="ru-RU" sz="1600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342900" lvl="0" indent="-342900" algn="just">
              <a:spcBef>
                <a:spcPts val="45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  <a:tabLst>
                <a:tab pos="822960" algn="l"/>
              </a:tabLst>
            </a:pP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Имеет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склонность косо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располагать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текст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на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странице</a:t>
            </a:r>
            <a:r>
              <a:rPr lang="ru-RU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(строки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вниз</a:t>
            </a:r>
            <a:r>
              <a:rPr lang="ru-RU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или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вверх);</a:t>
            </a:r>
            <a:endParaRPr lang="ru-RU" sz="1600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342900" lvl="0" indent="-342900" algn="just">
              <a:spcBef>
                <a:spcPts val="680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  <a:tabLst>
                <a:tab pos="822960" algn="l"/>
              </a:tabLst>
            </a:pP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Легко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устаёт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от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учёбы;</a:t>
            </a:r>
            <a:endParaRPr lang="ru-RU" sz="1600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342900" marR="148590" lvl="0" indent="-342900" algn="just">
              <a:lnSpc>
                <a:spcPct val="146000"/>
              </a:lnSpc>
              <a:spcBef>
                <a:spcPts val="690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  <a:tabLst>
                <a:tab pos="822960" algn="l"/>
              </a:tabLst>
            </a:pP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Часто теряет место, на котором закончил переписывать текст из книги или с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доски,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место,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на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котором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закончил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чтение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или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решение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математических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задач;</a:t>
            </a:r>
            <a:endParaRPr lang="ru-RU" sz="1600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342900" marR="142240" lvl="0" indent="-342900">
              <a:lnSpc>
                <a:spcPct val="146000"/>
              </a:lnSpc>
              <a:spcBef>
                <a:spcPts val="440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  <a:tabLst>
                <a:tab pos="822325" algn="l"/>
                <a:tab pos="82296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Испытывает</a:t>
            </a:r>
            <a:r>
              <a:rPr lang="ru-RU" spc="7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трудности</a:t>
            </a:r>
            <a:r>
              <a:rPr lang="ru-RU" spc="7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</a:t>
            </a:r>
            <a:r>
              <a:rPr lang="ru-RU" spc="6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пространственными</a:t>
            </a:r>
            <a:r>
              <a:rPr lang="ru-RU" spc="7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связями,</a:t>
            </a:r>
            <a:r>
              <a:rPr lang="ru-RU" spc="7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может</a:t>
            </a:r>
            <a:r>
              <a:rPr lang="ru-RU" spc="7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натыкаться</a:t>
            </a:r>
            <a:r>
              <a:rPr lang="ru-RU" spc="7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на</a:t>
            </a:r>
            <a:r>
              <a:rPr lang="ru-RU" spc="-28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объекты/людей</a:t>
            </a:r>
            <a:r>
              <a:rPr lang="ru-RU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или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ступать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мимо ступенек.</a:t>
            </a:r>
            <a:endParaRPr lang="ru-RU" sz="1600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6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данном</a:t>
            </a:r>
            <a:r>
              <a:rPr lang="ru-RU" sz="16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случае</a:t>
            </a:r>
            <a:r>
              <a:rPr lang="ru-RU" sz="16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рекомендуется</a:t>
            </a:r>
            <a:r>
              <a:rPr lang="ru-RU" sz="16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4897" y="332656"/>
            <a:ext cx="8779770" cy="6299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1770" marR="146685" indent="540385" algn="ctr">
              <a:spcBef>
                <a:spcPts val="30"/>
              </a:spcBef>
              <a:spcAft>
                <a:spcPts val="0"/>
              </a:spcAft>
              <a:tabLst>
                <a:tab pos="982345" algn="l"/>
                <a:tab pos="1651635" algn="l"/>
                <a:tab pos="2603500" algn="l"/>
                <a:tab pos="3615690" algn="l"/>
                <a:tab pos="5062220" algn="l"/>
                <a:tab pos="5281295" algn="l"/>
              </a:tabLs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	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ребёнка   выявляется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	пониженная	чувствительность	к	</a:t>
            </a:r>
            <a:r>
              <a:rPr lang="ru-RU" sz="2000" b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зрительным</a:t>
            </a:r>
            <a:r>
              <a:rPr lang="ru-RU" sz="2000" b="1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сигналам (пониженное</a:t>
            </a:r>
            <a:r>
              <a:rPr lang="ru-RU" sz="2000" b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восприятие) если он:</a:t>
            </a:r>
          </a:p>
          <a:p>
            <a:pPr marL="342900" lvl="0" indent="-342900">
              <a:lnSpc>
                <a:spcPts val="1445"/>
              </a:lnSpc>
              <a:spcBef>
                <a:spcPts val="690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  <a:tabLst>
                <a:tab pos="822325" algn="l"/>
                <a:tab pos="822960" algn="l"/>
              </a:tabLst>
            </a:pPr>
            <a:endParaRPr lang="ru-RU" dirty="0" smtClean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lnSpc>
                <a:spcPts val="1445"/>
              </a:lnSpc>
              <a:spcBef>
                <a:spcPts val="690"/>
              </a:spcBef>
              <a:spcAft>
                <a:spcPts val="0"/>
              </a:spcAft>
              <a:buSzPts val="1200"/>
              <a:tabLst>
                <a:tab pos="822325" algn="l"/>
                <a:tab pos="822960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Затрудняется</a:t>
            </a:r>
            <a:r>
              <a:rPr lang="ru-RU" spc="-20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контролировать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глазами</a:t>
            </a:r>
            <a:r>
              <a:rPr lang="ru-RU" spc="-2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движение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предмета;</a:t>
            </a:r>
            <a:endParaRPr lang="ru-RU" sz="1600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Bef>
                <a:spcPts val="675"/>
              </a:spcBef>
              <a:spcAft>
                <a:spcPts val="0"/>
              </a:spcAft>
              <a:buSzPts val="1200"/>
              <a:tabLst>
                <a:tab pos="822325" algn="l"/>
                <a:tab pos="822960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Любит</a:t>
            </a:r>
            <a:r>
              <a:rPr lang="ru-RU" spc="-15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яркий свет;</a:t>
            </a:r>
            <a:endParaRPr lang="ru-RU" sz="1600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Bef>
                <a:spcPts val="690"/>
              </a:spcBef>
              <a:spcAft>
                <a:spcPts val="0"/>
              </a:spcAft>
              <a:buSzPts val="1200"/>
              <a:tabLst>
                <a:tab pos="822325" algn="l"/>
                <a:tab pos="822960" algn="l"/>
              </a:tabLst>
            </a:pP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трудом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различает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цвета,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формы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размеры;</a:t>
            </a:r>
            <a:endParaRPr lang="ru-RU" sz="1600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Bef>
                <a:spcPts val="690"/>
              </a:spcBef>
              <a:spcAft>
                <a:spcPts val="0"/>
              </a:spcAft>
              <a:buSzPts val="1200"/>
              <a:tabLst>
                <a:tab pos="822325" algn="l"/>
                <a:tab pos="822960" algn="l"/>
              </a:tabLst>
            </a:pP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Жалуется</a:t>
            </a:r>
            <a:r>
              <a:rPr lang="ru-RU" spc="-2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на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«двоение</a:t>
            </a:r>
            <a:r>
              <a:rPr lang="ru-RU" spc="-2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в</a:t>
            </a:r>
            <a:r>
              <a:rPr lang="ru-RU" spc="-2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глазах»;</a:t>
            </a:r>
            <a:endParaRPr lang="ru-RU" sz="1600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R="144145" lvl="0" algn="just">
              <a:lnSpc>
                <a:spcPct val="147000"/>
              </a:lnSpc>
              <a:spcBef>
                <a:spcPts val="680"/>
              </a:spcBef>
              <a:spcAft>
                <a:spcPts val="0"/>
              </a:spcAft>
              <a:buSzPts val="1200"/>
              <a:tabLst>
                <a:tab pos="822960" algn="l"/>
              </a:tabLst>
            </a:pP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Затрудняется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в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различении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похожих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между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собой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предметов.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Например,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трудом различает похожие напечатанные буквы или цифры (Л и П, С и О, квадрат и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четырёхугольник);</a:t>
            </a:r>
            <a:endParaRPr lang="ru-RU" sz="1600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 algn="just">
              <a:spcBef>
                <a:spcPts val="40"/>
              </a:spcBef>
              <a:spcAft>
                <a:spcPts val="0"/>
              </a:spcAft>
              <a:buSzPts val="1200"/>
              <a:tabLst>
                <a:tab pos="822960" algn="l"/>
              </a:tabLst>
            </a:pP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</a:t>
            </a:r>
            <a:r>
              <a:rPr lang="ru-RU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трудом</a:t>
            </a:r>
            <a:r>
              <a:rPr lang="ru-RU" spc="-2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находит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различия</a:t>
            </a:r>
            <a:r>
              <a:rPr lang="ru-RU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на</a:t>
            </a:r>
            <a:r>
              <a:rPr lang="ru-RU" spc="-2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картинках,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в</a:t>
            </a:r>
            <a:r>
              <a:rPr lang="ru-RU" spc="-2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словах,</a:t>
            </a:r>
            <a:r>
              <a:rPr lang="ru-RU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символах или</a:t>
            </a:r>
            <a:r>
              <a:rPr lang="ru-RU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объектах;</a:t>
            </a:r>
            <a:endParaRPr lang="ru-RU" sz="1600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 algn="just">
              <a:spcBef>
                <a:spcPts val="690"/>
              </a:spcBef>
              <a:spcAft>
                <a:spcPts val="0"/>
              </a:spcAft>
              <a:buSzPts val="1200"/>
              <a:tabLst>
                <a:tab pos="822960" algn="l"/>
              </a:tabLst>
            </a:pP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трудом</a:t>
            </a:r>
            <a:r>
              <a:rPr lang="ru-RU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видит «полную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картинку», т.е.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фокусируется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на</a:t>
            </a:r>
            <a:r>
              <a:rPr lang="ru-RU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деталях или</a:t>
            </a:r>
            <a:r>
              <a:rPr lang="ru-RU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узорах;</a:t>
            </a:r>
            <a:endParaRPr lang="ru-RU" sz="1600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R="145415" lvl="0" algn="just">
              <a:lnSpc>
                <a:spcPct val="146000"/>
              </a:lnSpc>
              <a:spcBef>
                <a:spcPts val="680"/>
              </a:spcBef>
              <a:spcAft>
                <a:spcPts val="0"/>
              </a:spcAft>
              <a:buSzPts val="1200"/>
              <a:tabLst>
                <a:tab pos="822960" algn="l"/>
              </a:tabLst>
            </a:pP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Испытывает трудности при решении картинок-загадок, копировании форм и/или</a:t>
            </a:r>
            <a:r>
              <a:rPr lang="ru-RU" spc="-28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вырезании/отслеживании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по</a:t>
            </a:r>
            <a:r>
              <a:rPr lang="ru-RU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линии;</a:t>
            </a:r>
            <a:endParaRPr lang="ru-RU" sz="1600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R="147955" lvl="0" algn="just">
              <a:lnSpc>
                <a:spcPct val="146000"/>
              </a:lnSpc>
              <a:spcBef>
                <a:spcPts val="30"/>
              </a:spcBef>
              <a:spcAft>
                <a:spcPts val="0"/>
              </a:spcAft>
              <a:buSzPts val="1200"/>
              <a:tabLst>
                <a:tab pos="822960" algn="l"/>
              </a:tabLst>
            </a:pP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 трудом находит нужные предметы среди других, т.е. бумаги на столе, вещи в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ящике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шкафа, продукты на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полке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магазина, игрушки в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корзине;</a:t>
            </a:r>
            <a:endParaRPr lang="ru-RU" sz="1600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 algn="just">
              <a:spcBef>
                <a:spcPts val="50"/>
              </a:spcBef>
              <a:spcAft>
                <a:spcPts val="0"/>
              </a:spcAft>
              <a:buSzPts val="1200"/>
              <a:tabLst>
                <a:tab pos="822960" algn="l"/>
              </a:tabLst>
            </a:pP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Путает</a:t>
            </a:r>
            <a:r>
              <a:rPr lang="ru-RU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право</a:t>
            </a:r>
            <a:r>
              <a:rPr lang="ru-RU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лево;</a:t>
            </a:r>
            <a:endParaRPr lang="ru-RU" sz="1600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67129556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0"/>
            <a:ext cx="8856984" cy="248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47320" lvl="0" algn="just">
              <a:lnSpc>
                <a:spcPct val="146000"/>
              </a:lnSpc>
              <a:spcBef>
                <a:spcPts val="675"/>
              </a:spcBef>
              <a:spcAft>
                <a:spcPts val="0"/>
              </a:spcAft>
              <a:buSzPts val="1200"/>
              <a:tabLst>
                <a:tab pos="822960" algn="l"/>
              </a:tabLst>
            </a:pP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При переписывании меняет местами буквы в словах или читает слова задом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наперед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endParaRPr lang="ru-RU" sz="1600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R="149225" lvl="0" algn="just">
              <a:lnSpc>
                <a:spcPct val="146000"/>
              </a:lnSpc>
              <a:spcBef>
                <a:spcPts val="40"/>
              </a:spcBef>
              <a:spcAft>
                <a:spcPts val="0"/>
              </a:spcAft>
              <a:buSzPts val="1200"/>
              <a:tabLst>
                <a:tab pos="822960" algn="l"/>
              </a:tabLst>
            </a:pP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Не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выдерживает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постоянных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интервалов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между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словами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размер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букв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при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письме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и/или выстраивании в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ряд цифр</a:t>
            </a:r>
            <a:r>
              <a:rPr lang="ru-RU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при решении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математических задач;</a:t>
            </a:r>
            <a:endParaRPr lang="ru-RU" sz="1600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 algn="just">
              <a:spcBef>
                <a:spcPts val="45"/>
              </a:spcBef>
              <a:spcAft>
                <a:spcPts val="0"/>
              </a:spcAft>
              <a:buSzPts val="1200"/>
              <a:tabLst>
                <a:tab pos="822960" algn="l"/>
              </a:tabLst>
            </a:pP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Имеет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склонность косо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располагать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текст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на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странице</a:t>
            </a:r>
            <a:r>
              <a:rPr lang="ru-RU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(строки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вниз</a:t>
            </a:r>
            <a:r>
              <a:rPr lang="ru-RU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или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вверх);</a:t>
            </a:r>
            <a:endParaRPr lang="ru-RU" sz="1600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R="148590" lvl="0" algn="just">
              <a:lnSpc>
                <a:spcPct val="146000"/>
              </a:lnSpc>
              <a:spcBef>
                <a:spcPts val="690"/>
              </a:spcBef>
              <a:spcAft>
                <a:spcPts val="0"/>
              </a:spcAft>
              <a:buSzPts val="1200"/>
              <a:tabLst>
                <a:tab pos="822960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Часто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теряет место, на котором закончил переписывать текст из книги или с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доски,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место,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на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котором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закончил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чтение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или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решение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математических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задач;</a:t>
            </a:r>
            <a:endParaRPr lang="ru-RU" sz="1600" dirty="0">
              <a:effectLst/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5669" y="2377956"/>
            <a:ext cx="8640960" cy="901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42240" lvl="0">
              <a:lnSpc>
                <a:spcPct val="146000"/>
              </a:lnSpc>
              <a:spcBef>
                <a:spcPts val="440"/>
              </a:spcBef>
              <a:spcAft>
                <a:spcPts val="0"/>
              </a:spcAft>
              <a:buSzPts val="1200"/>
              <a:tabLst>
                <a:tab pos="822325" algn="l"/>
                <a:tab pos="822960" algn="l"/>
              </a:tabLst>
            </a:pP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Испытывает</a:t>
            </a:r>
            <a:r>
              <a:rPr lang="ru-RU" spc="7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трудности</a:t>
            </a:r>
            <a:r>
              <a:rPr lang="ru-RU" spc="7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</a:t>
            </a:r>
            <a:r>
              <a:rPr lang="ru-RU" spc="6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пространственными</a:t>
            </a:r>
            <a:r>
              <a:rPr lang="ru-RU" spc="7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связями,</a:t>
            </a:r>
            <a:r>
              <a:rPr lang="ru-RU" spc="7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может</a:t>
            </a:r>
            <a:r>
              <a:rPr lang="ru-RU" spc="7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натыкаться</a:t>
            </a:r>
            <a:r>
              <a:rPr lang="ru-RU" spc="7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на</a:t>
            </a:r>
            <a:r>
              <a:rPr lang="ru-RU" spc="-28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объекты/людей</a:t>
            </a:r>
            <a:r>
              <a:rPr lang="ru-RU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или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ступать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мимо ступенек.</a:t>
            </a:r>
            <a:endParaRPr lang="ru-RU" sz="1600" dirty="0">
              <a:effectLst/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7524" y="3501008"/>
            <a:ext cx="8496944" cy="2298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32790" algn="ctr">
              <a:spcBef>
                <a:spcPts val="75"/>
              </a:spcBef>
              <a:spcAft>
                <a:spcPts val="0"/>
              </a:spcAft>
            </a:pPr>
            <a:r>
              <a:rPr lang="ru-RU" sz="24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2400" b="1" kern="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данном</a:t>
            </a:r>
            <a:r>
              <a:rPr lang="ru-RU" sz="2400" b="1" kern="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случае</a:t>
            </a:r>
            <a:r>
              <a:rPr lang="ru-RU" sz="2400" b="1" kern="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рекомендуется</a:t>
            </a:r>
            <a:r>
              <a:rPr lang="ru-RU" sz="2400" b="1" kern="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повысить</a:t>
            </a:r>
            <a:r>
              <a:rPr lang="ru-RU" sz="2400" b="1" kern="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уровень</a:t>
            </a:r>
            <a:r>
              <a:rPr lang="ru-RU" sz="2400" b="1" kern="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визуальной</a:t>
            </a:r>
            <a:r>
              <a:rPr lang="ru-RU" sz="2400" b="1" kern="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поддержки:</a:t>
            </a:r>
          </a:p>
          <a:p>
            <a:pPr lvl="0">
              <a:spcBef>
                <a:spcPts val="660"/>
              </a:spcBef>
              <a:spcAft>
                <a:spcPts val="0"/>
              </a:spcAft>
              <a:buSzPts val="1200"/>
              <a:tabLst>
                <a:tab pos="732155" algn="l"/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использовать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дополнительное</a:t>
            </a:r>
            <a:r>
              <a:rPr lang="ru-RU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освещение</a:t>
            </a:r>
            <a:r>
              <a:rPr lang="ru-RU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(подсветку);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spcBef>
                <a:spcPts val="695"/>
              </a:spcBef>
              <a:spcAft>
                <a:spcPts val="0"/>
              </a:spcAft>
              <a:buSzPts val="1200"/>
              <a:tabLst>
                <a:tab pos="732155" algn="l"/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оформить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комнату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«рабочую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зону»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ребёнка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ярких,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контрастных цветах;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spcBef>
                <a:spcPts val="685"/>
              </a:spcBef>
              <a:spcAft>
                <a:spcPts val="0"/>
              </a:spcAft>
              <a:buSzPts val="1200"/>
              <a:tabLst>
                <a:tab pos="732155" algn="l"/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использовать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привлечения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внимания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ребёнка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яркие,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красочные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игрушки;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spcBef>
                <a:spcPts val="695"/>
              </a:spcBef>
              <a:spcAft>
                <a:spcPts val="0"/>
              </a:spcAft>
              <a:buSzPts val="1200"/>
              <a:tabLst>
                <a:tab pos="732155" algn="l"/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выделять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разноцветными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маркерами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необходимый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учебный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материал.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8930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75856" y="28419"/>
            <a:ext cx="31261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kern="0" dirty="0" smtClean="0">
                <a:latin typeface="Times New Roman" panose="02020603050405020304" pitchFamily="18" charset="0"/>
              </a:rPr>
              <a:t>Слуховая система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7690" y="551639"/>
            <a:ext cx="8892480" cy="5649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1770" marR="146685" indent="540385" algn="ctr">
              <a:spcBef>
                <a:spcPts val="0"/>
              </a:spcBef>
              <a:spcAft>
                <a:spcPts val="0"/>
              </a:spcAft>
              <a:tabLst>
                <a:tab pos="1105535" algn="l"/>
                <a:tab pos="1891030" algn="l"/>
                <a:tab pos="2661920" algn="l"/>
                <a:tab pos="3298190" algn="l"/>
                <a:tab pos="5227955" algn="l"/>
              </a:tabLs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	ребёнка может	быть	гиперчувствительность	</a:t>
            </a:r>
          </a:p>
          <a:p>
            <a:pPr marL="191770" marR="146685" indent="540385" algn="ctr">
              <a:spcBef>
                <a:spcPts val="0"/>
              </a:spcBef>
              <a:spcAft>
                <a:spcPts val="0"/>
              </a:spcAft>
              <a:tabLst>
                <a:tab pos="1105535" algn="l"/>
                <a:tab pos="1891030" algn="l"/>
                <a:tab pos="2661920" algn="l"/>
                <a:tab pos="3298190" algn="l"/>
                <a:tab pos="5227955" algn="l"/>
              </a:tabLst>
            </a:pPr>
            <a:r>
              <a:rPr lang="ru-RU" b="1" spc="-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(повышенная</a:t>
            </a:r>
            <a:r>
              <a:rPr lang="ru-RU" b="1" spc="-28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чувствительность)</a:t>
            </a:r>
            <a:r>
              <a:rPr lang="ru-RU" b="1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b="1" spc="-2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слуховым</a:t>
            </a:r>
            <a:r>
              <a:rPr lang="ru-RU" b="1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сигналам</a:t>
            </a:r>
            <a:r>
              <a:rPr lang="ru-RU" b="1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(повышенное</a:t>
            </a:r>
            <a:r>
              <a:rPr lang="ru-RU" b="1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восприятие)</a:t>
            </a:r>
            <a:r>
              <a:rPr lang="ru-RU" b="1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если</a:t>
            </a:r>
            <a:r>
              <a:rPr lang="ru-RU" b="1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он:</a:t>
            </a:r>
          </a:p>
          <a:p>
            <a:pPr marR="147955" lvl="0">
              <a:lnSpc>
                <a:spcPct val="146000"/>
              </a:lnSpc>
              <a:spcBef>
                <a:spcPts val="690"/>
              </a:spcBef>
              <a:spcAft>
                <a:spcPts val="0"/>
              </a:spcAft>
              <a:buSzPts val="1200"/>
              <a:tabLst>
                <a:tab pos="732790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Отвлекается</a:t>
            </a:r>
            <a:r>
              <a:rPr lang="ru-RU" spc="-20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на</a:t>
            </a:r>
            <a:r>
              <a:rPr lang="ru-RU" spc="-3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звуки,</a:t>
            </a:r>
            <a:r>
              <a:rPr lang="ru-RU" spc="-3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которых</a:t>
            </a:r>
            <a:r>
              <a:rPr lang="ru-RU" spc="-2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остальные</a:t>
            </a:r>
            <a:r>
              <a:rPr lang="ru-RU" spc="-3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обычно</a:t>
            </a:r>
            <a:r>
              <a:rPr lang="ru-RU" spc="-2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не</a:t>
            </a:r>
            <a:r>
              <a:rPr lang="ru-RU" spc="-3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замечают</a:t>
            </a:r>
            <a:r>
              <a:rPr lang="ru-RU" spc="-2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(например,</a:t>
            </a:r>
            <a:r>
              <a:rPr lang="ru-RU" spc="-2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гудение</a:t>
            </a:r>
            <a:r>
              <a:rPr lang="ru-RU" spc="-28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холодильника Беспокоится,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вентилятора,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нагревательного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прибора,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тиканье</a:t>
            </a:r>
            <a:r>
              <a:rPr lang="ru-RU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часов).</a:t>
            </a:r>
            <a:endParaRPr lang="ru-RU" sz="1600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R="147955" lvl="0">
              <a:lnSpc>
                <a:spcPct val="146000"/>
              </a:lnSpc>
              <a:spcBef>
                <a:spcPts val="15"/>
              </a:spcBef>
              <a:spcAft>
                <a:spcPts val="0"/>
              </a:spcAft>
              <a:buSzPts val="1200"/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Пугается</a:t>
            </a:r>
            <a:r>
              <a:rPr lang="ru-RU" spc="1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звука</a:t>
            </a:r>
            <a:r>
              <a:rPr lang="ru-RU" spc="1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смываемой</a:t>
            </a:r>
            <a:r>
              <a:rPr lang="ru-RU" spc="12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воды</a:t>
            </a:r>
            <a:r>
              <a:rPr lang="ru-RU" spc="1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в</a:t>
            </a:r>
            <a:r>
              <a:rPr lang="ru-RU" spc="13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унитазе</a:t>
            </a:r>
            <a:r>
              <a:rPr lang="ru-RU" spc="1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(особенно</a:t>
            </a:r>
            <a:r>
              <a:rPr lang="ru-RU" spc="1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в</a:t>
            </a:r>
            <a:r>
              <a:rPr lang="ru-RU" spc="12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общественных</a:t>
            </a:r>
            <a:r>
              <a:rPr lang="ru-RU" spc="1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туалетах),</a:t>
            </a:r>
            <a:r>
              <a:rPr lang="ru-RU" spc="-28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пылесоса, фена, скрипа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ботинок, лая собак.</a:t>
            </a:r>
            <a:endParaRPr lang="ru-RU" sz="1600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Bef>
                <a:spcPts val="35"/>
              </a:spcBef>
              <a:spcAft>
                <a:spcPts val="0"/>
              </a:spcAft>
              <a:buSzPts val="1200"/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Пугается</a:t>
            </a:r>
            <a:r>
              <a:rPr lang="ru-RU" spc="-2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или</a:t>
            </a:r>
            <a:r>
              <a:rPr lang="ru-RU" spc="-2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отвлекается</a:t>
            </a:r>
            <a:r>
              <a:rPr lang="ru-RU" spc="-2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на</a:t>
            </a:r>
            <a:r>
              <a:rPr lang="ru-RU" spc="-3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громкие</a:t>
            </a:r>
            <a:r>
              <a:rPr lang="ru-RU" spc="-2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или</a:t>
            </a:r>
            <a:r>
              <a:rPr lang="ru-RU" spc="-2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неожиданные</a:t>
            </a:r>
            <a:r>
              <a:rPr lang="ru-RU" spc="-3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звуки.</a:t>
            </a:r>
            <a:endParaRPr lang="ru-RU" sz="1600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R="149860" lvl="0">
              <a:lnSpc>
                <a:spcPct val="146000"/>
              </a:lnSpc>
              <a:spcBef>
                <a:spcPts val="685"/>
              </a:spcBef>
              <a:spcAft>
                <a:spcPts val="0"/>
              </a:spcAft>
              <a:buSzPts val="1200"/>
              <a:tabLst>
                <a:tab pos="732790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отвлекается</a:t>
            </a:r>
            <a:r>
              <a:rPr lang="ru-RU" spc="55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на</a:t>
            </a:r>
            <a:r>
              <a:rPr lang="ru-RU" spc="5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фоновые</a:t>
            </a:r>
            <a:r>
              <a:rPr lang="ru-RU" spc="5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шумы</a:t>
            </a:r>
            <a:r>
              <a:rPr lang="ru-RU" spc="5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окружающего</a:t>
            </a:r>
            <a:r>
              <a:rPr lang="ru-RU" spc="6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мира</a:t>
            </a:r>
            <a:r>
              <a:rPr lang="ru-RU" spc="5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(например,</a:t>
            </a:r>
            <a:r>
              <a:rPr lang="ru-RU" spc="6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звуки</a:t>
            </a:r>
            <a:r>
              <a:rPr lang="ru-RU" spc="-28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сенокосилки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или стройки за</a:t>
            </a:r>
            <a:r>
              <a:rPr lang="ru-RU" spc="-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окном).</a:t>
            </a:r>
            <a:endParaRPr lang="ru-RU" sz="1600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Bef>
                <a:spcPts val="40"/>
              </a:spcBef>
              <a:spcAft>
                <a:spcPts val="0"/>
              </a:spcAft>
              <a:buSzPts val="1200"/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Часто</a:t>
            </a:r>
            <a:r>
              <a:rPr lang="ru-RU" spc="-2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просит</a:t>
            </a:r>
            <a:r>
              <a:rPr lang="ru-RU" spc="-2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людей</a:t>
            </a:r>
            <a:r>
              <a:rPr lang="ru-RU" spc="-2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вести</a:t>
            </a:r>
            <a:r>
              <a:rPr lang="ru-RU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себя</a:t>
            </a:r>
            <a:r>
              <a:rPr lang="ru-RU" spc="-1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тише:</a:t>
            </a:r>
            <a:r>
              <a:rPr lang="ru-RU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не</a:t>
            </a:r>
            <a:r>
              <a:rPr lang="ru-RU" spc="-2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шуметь,</a:t>
            </a:r>
            <a:r>
              <a:rPr lang="ru-RU" spc="-2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прекратить</a:t>
            </a:r>
            <a:r>
              <a:rPr lang="ru-RU" spc="-2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говорить, петь.</a:t>
            </a:r>
            <a:endParaRPr lang="ru-RU" sz="1600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R="149225" lvl="0">
              <a:lnSpc>
                <a:spcPct val="145000"/>
              </a:lnSpc>
              <a:spcBef>
                <a:spcPts val="690"/>
              </a:spcBef>
              <a:spcAft>
                <a:spcPts val="0"/>
              </a:spcAft>
              <a:buSzPts val="1200"/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Убегает,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кричит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и/или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закрывает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уши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руками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при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громких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или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неожиданных</a:t>
            </a:r>
            <a:r>
              <a:rPr lang="ru-RU" spc="-28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звуках.</a:t>
            </a:r>
            <a:endParaRPr lang="ru-RU" sz="1600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Bef>
                <a:spcPts val="65"/>
              </a:spcBef>
              <a:spcAft>
                <a:spcPts val="0"/>
              </a:spcAft>
              <a:buSzPts val="1200"/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Не</a:t>
            </a:r>
            <a:r>
              <a:rPr lang="ru-RU" spc="-4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может</a:t>
            </a:r>
            <a:r>
              <a:rPr lang="ru-RU" spc="-2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слушать</a:t>
            </a:r>
            <a:r>
              <a:rPr lang="ru-RU" spc="-2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</a:t>
            </a:r>
            <a:r>
              <a:rPr lang="ru-RU" spc="-2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смотреть</a:t>
            </a:r>
            <a:r>
              <a:rPr lang="ru-RU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одновременно.</a:t>
            </a:r>
            <a:endParaRPr lang="ru-RU" sz="1600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lvl="0">
              <a:spcBef>
                <a:spcPts val="690"/>
              </a:spcBef>
              <a:spcAft>
                <a:spcPts val="0"/>
              </a:spcAft>
              <a:buSzPts val="1200"/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Может</a:t>
            </a:r>
            <a:r>
              <a:rPr lang="ru-RU" spc="-2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отказываться</a:t>
            </a:r>
            <a:r>
              <a:rPr lang="ru-RU" spc="-2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посещать</a:t>
            </a:r>
            <a:r>
              <a:rPr lang="ru-RU" spc="-1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кинотеатры,</a:t>
            </a:r>
            <a:r>
              <a:rPr lang="ru-RU" spc="-2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парады,</a:t>
            </a:r>
            <a:r>
              <a:rPr lang="ru-RU" spc="-2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катки,</a:t>
            </a:r>
            <a:r>
              <a:rPr lang="ru-RU" spc="-2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музыкальные</a:t>
            </a:r>
            <a:r>
              <a:rPr lang="ru-RU" spc="-3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концерты  </a:t>
            </a:r>
            <a:r>
              <a:rPr lang="ru-RU" spc="-2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pc="-5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т.д.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spcBef>
                <a:spcPts val="1140"/>
              </a:spcBef>
              <a:spcAft>
                <a:spcPts val="0"/>
              </a:spcAft>
              <a:buSzPts val="1200"/>
              <a:tabLst>
                <a:tab pos="187325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Решает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,</a:t>
            </a:r>
            <a:r>
              <a:rPr lang="ru-RU" spc="-2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нравится</a:t>
            </a:r>
            <a:r>
              <a:rPr lang="ru-RU" spc="-2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ли</a:t>
            </a:r>
            <a:r>
              <a:rPr lang="ru-RU" spc="-2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ему</a:t>
            </a:r>
            <a:r>
              <a:rPr lang="ru-RU" spc="-4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тот</a:t>
            </a:r>
            <a:r>
              <a:rPr lang="ru-RU" spc="-2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или</a:t>
            </a:r>
            <a:r>
              <a:rPr lang="ru-RU" spc="-20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иной</a:t>
            </a:r>
            <a:r>
              <a:rPr lang="ru-RU" spc="-2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человек,</a:t>
            </a:r>
            <a:r>
              <a:rPr lang="ru-RU" spc="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по</a:t>
            </a:r>
            <a:r>
              <a:rPr lang="ru-RU" spc="-2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звуку</a:t>
            </a:r>
            <a:r>
              <a:rPr lang="ru-RU" spc="-4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его</a:t>
            </a:r>
            <a:r>
              <a:rPr lang="ru-RU" spc="-25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голоса.</a:t>
            </a:r>
            <a:endParaRPr lang="ru-RU" sz="1600" dirty="0">
              <a:effectLst/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38051893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650305"/>
            <a:ext cx="8640960" cy="21197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tabLst>
                <a:tab pos="186055" algn="l"/>
                <a:tab pos="18732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закрывать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двери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окна,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чтобы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избежать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внешнего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шума;</a:t>
            </a:r>
          </a:p>
          <a:p>
            <a:pPr marR="14605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tabLst>
                <a:tab pos="186055" algn="l"/>
                <a:tab pos="18732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готовиться</a:t>
            </a:r>
            <a:r>
              <a:rPr lang="ru-RU" spc="2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pc="2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походу</a:t>
            </a:r>
            <a:r>
              <a:rPr lang="ru-RU" spc="20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pc="2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шумные</a:t>
            </a:r>
            <a:r>
              <a:rPr lang="ru-RU" spc="2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места</a:t>
            </a:r>
            <a:r>
              <a:rPr lang="ru-RU" spc="2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заранее</a:t>
            </a:r>
            <a:r>
              <a:rPr lang="ru-RU" spc="26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pc="2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носить</a:t>
            </a:r>
            <a:r>
              <a:rPr lang="ru-RU" spc="2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затычки</a:t>
            </a:r>
            <a:r>
              <a:rPr lang="ru-RU" spc="2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</a:t>
            </a:r>
            <a:r>
              <a:rPr lang="ru-RU" spc="2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ушей</a:t>
            </a:r>
            <a:r>
              <a:rPr lang="ru-RU" spc="2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или</a:t>
            </a:r>
            <a:r>
              <a:rPr lang="ru-RU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наушники;</a:t>
            </a:r>
          </a:p>
          <a:p>
            <a: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tabLst>
                <a:tab pos="186055" algn="l"/>
                <a:tab pos="18732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слушать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музыку, постепенно ее увеличивая;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создать</a:t>
            </a:r>
            <a:r>
              <a:rPr lang="ru-RU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изолированную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шума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рабочую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зону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339752" y="188640"/>
            <a:ext cx="416620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6690">
              <a:spcBef>
                <a:spcPts val="705"/>
              </a:spcBef>
              <a:spcAft>
                <a:spcPts val="0"/>
              </a:spcAft>
            </a:pPr>
            <a:r>
              <a:rPr lang="ru-RU" sz="20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2000" b="1" kern="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данном</a:t>
            </a:r>
            <a:r>
              <a:rPr lang="ru-RU" sz="2000" b="1" kern="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случае</a:t>
            </a:r>
            <a:r>
              <a:rPr lang="ru-RU" sz="2000" b="1" kern="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рекомендуется:</a:t>
            </a:r>
            <a:endParaRPr lang="ru-RU" sz="2000" b="1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2831607"/>
            <a:ext cx="8640960" cy="35512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6690" algn="ctr">
              <a:spcBef>
                <a:spcPts val="0"/>
              </a:spcBef>
              <a:spcAft>
                <a:spcPts val="0"/>
              </a:spcAft>
              <a:tabLst>
                <a:tab pos="488315" algn="l"/>
                <a:tab pos="1209040" algn="l"/>
                <a:tab pos="2249805" algn="l"/>
                <a:tab pos="3747770" algn="l"/>
                <a:tab pos="4020820" algn="l"/>
                <a:tab pos="4667885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	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ребёнка  ослабленная  чувствительность  к  звукам  </a:t>
            </a:r>
          </a:p>
          <a:p>
            <a:pPr marL="186690" algn="ctr">
              <a:spcBef>
                <a:spcPts val="0"/>
              </a:spcBef>
              <a:spcAft>
                <a:spcPts val="0"/>
              </a:spcAft>
              <a:tabLst>
                <a:tab pos="488315" algn="l"/>
                <a:tab pos="1209040" algn="l"/>
                <a:tab pos="2249805" algn="l"/>
                <a:tab pos="3747770" algn="l"/>
                <a:tab pos="4020820" algn="l"/>
                <a:tab pos="4667885" algn="l"/>
              </a:tabLs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(пониженная  чувствительность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),</a:t>
            </a:r>
            <a:r>
              <a:rPr lang="ru-RU" b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если</a:t>
            </a:r>
            <a:r>
              <a:rPr lang="ru-RU" b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он: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1">
              <a:spcBef>
                <a:spcPts val="660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Часто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отвечает на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речевые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обращения или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откликается на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имя.</a:t>
            </a:r>
          </a:p>
          <a:p>
            <a:pPr marL="0" lvl="1">
              <a:spcBef>
                <a:spcPts val="690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Любит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очень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громко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включать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музыку</a:t>
            </a:r>
            <a:r>
              <a:rPr lang="ru-RU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или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ТВ.</a:t>
            </a:r>
          </a:p>
          <a:p>
            <a:pPr marL="0" marR="144145" lvl="1" indent="7938">
              <a:lnSpc>
                <a:spcPct val="145000"/>
              </a:lnSpc>
              <a:spcBef>
                <a:spcPts val="690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Издает</a:t>
            </a:r>
            <a:r>
              <a:rPr lang="ru-RU" spc="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различные</a:t>
            </a:r>
            <a:r>
              <a:rPr lang="ru-RU" spc="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звуки</a:t>
            </a:r>
            <a:r>
              <a:rPr lang="ru-RU" spc="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pc="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виде</a:t>
            </a:r>
            <a:r>
              <a:rPr lang="ru-RU" spc="6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клацанья,</a:t>
            </a:r>
            <a:r>
              <a:rPr lang="ru-RU" spc="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свиста;</a:t>
            </a:r>
            <a:r>
              <a:rPr lang="ru-RU" spc="6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кажется,</a:t>
            </a:r>
            <a:r>
              <a:rPr lang="ru-RU" spc="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что</a:t>
            </a:r>
            <a:r>
              <a:rPr lang="ru-RU" spc="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«шумит</a:t>
            </a:r>
            <a:r>
              <a:rPr lang="ru-RU" spc="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ради</a:t>
            </a:r>
            <a:r>
              <a:rPr lang="ru-RU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шума».</a:t>
            </a:r>
          </a:p>
          <a:p>
            <a:pPr marL="0" lvl="1">
              <a:spcBef>
                <a:spcPts val="65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Любит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шумные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места.</a:t>
            </a:r>
          </a:p>
          <a:p>
            <a:pPr marL="0" lvl="1">
              <a:spcBef>
                <a:spcPts val="65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трудом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понимает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или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вспоминает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сказанное.</a:t>
            </a:r>
          </a:p>
          <a:p>
            <a:pPr marL="0" lvl="1">
              <a:spcBef>
                <a:spcPts val="690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замечает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некоторых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звуков.</a:t>
            </a:r>
          </a:p>
          <a:p>
            <a:pPr marL="0" lvl="1">
              <a:spcBef>
                <a:spcPts val="690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уверен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том,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откуда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взялся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звук.</a:t>
            </a:r>
          </a:p>
          <a:p>
            <a:pPr marL="0" lvl="1">
              <a:spcBef>
                <a:spcPts val="680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Разговаривает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сам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собой,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выполняя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задание,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часто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вслух.</a:t>
            </a:r>
          </a:p>
        </p:txBody>
      </p:sp>
    </p:spTree>
    <p:extLst>
      <p:ext uri="{BB962C8B-B14F-4D97-AF65-F5344CB8AC3E}">
        <p14:creationId xmlns:p14="http://schemas.microsoft.com/office/powerpoint/2010/main" val="346221111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27784" y="87015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lvl="1">
              <a:spcBef>
                <a:spcPts val="680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Вкусовая система</a:t>
            </a: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516789"/>
            <a:ext cx="8784976" cy="4428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1770" indent="540385" algn="ctr">
              <a:spcBef>
                <a:spcPts val="0"/>
              </a:spcBef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</a:t>
            </a:r>
            <a:r>
              <a:rPr lang="ru-RU" sz="2000" b="1" spc="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ребёнка</a:t>
            </a:r>
            <a:r>
              <a:rPr lang="ru-RU" sz="2000" b="1" spc="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гиперчувствительность</a:t>
            </a:r>
            <a:r>
              <a:rPr lang="ru-RU" sz="2000" b="1" spc="6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(повышенное</a:t>
            </a:r>
            <a:r>
              <a:rPr lang="ru-RU" sz="2000" b="1" spc="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восприятие)</a:t>
            </a:r>
            <a:r>
              <a:rPr lang="ru-RU" sz="2000" b="1" spc="5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z="2000" b="1" spc="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оральным</a:t>
            </a:r>
            <a:r>
              <a:rPr lang="ru-RU" sz="2000" b="1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сигналам если он: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1">
              <a:lnSpc>
                <a:spcPts val="1445"/>
              </a:lnSpc>
              <a:spcBef>
                <a:spcPts val="690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Избирательно</a:t>
            </a:r>
            <a:r>
              <a:rPr lang="ru-RU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относится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еде,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</a:t>
            </a:r>
            <a:r>
              <a:rPr lang="ru-RU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ест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некоторые</a:t>
            </a:r>
            <a:r>
              <a:rPr lang="ru-RU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виды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продуктов.</a:t>
            </a:r>
          </a:p>
          <a:p>
            <a:pPr marL="0" lvl="1">
              <a:spcBef>
                <a:spcPts val="690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Отказывается</a:t>
            </a:r>
            <a:r>
              <a:rPr lang="ru-RU" spc="-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пробовать</a:t>
            </a:r>
            <a:r>
              <a:rPr lang="ru-RU" spc="-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новые</a:t>
            </a:r>
            <a:r>
              <a:rPr lang="ru-RU" spc="-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блюда.</a:t>
            </a:r>
          </a:p>
          <a:p>
            <a:pPr marL="0" marR="144145" lvl="1">
              <a:lnSpc>
                <a:spcPct val="146000"/>
              </a:lnSpc>
              <a:spcBef>
                <a:spcPts val="680"/>
              </a:spcBef>
              <a:spcAft>
                <a:spcPts val="0"/>
              </a:spcAft>
              <a:tabLst>
                <a:tab pos="87313" algn="l"/>
                <a:tab pos="1836738" algn="l"/>
                <a:tab pos="2657475" algn="l"/>
                <a:tab pos="3203575" algn="l"/>
                <a:tab pos="3994150" algn="l"/>
                <a:tab pos="4981575" algn="l"/>
                <a:tab pos="583882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Определённая	структура	пищи	вызывает	дискомфорт,	некоторые	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дети</a:t>
            </a:r>
            <a:r>
              <a:rPr lang="ru-RU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соглашаются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есть только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мягкую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пищу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(детское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пюре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после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лет).</a:t>
            </a:r>
          </a:p>
          <a:p>
            <a:pPr marL="0" lvl="1">
              <a:spcBef>
                <a:spcPts val="35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Давится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твёрдой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пищей.</a:t>
            </a:r>
          </a:p>
          <a:p>
            <a:pPr marL="0" marR="147955" lvl="1">
              <a:lnSpc>
                <a:spcPct val="146000"/>
              </a:lnSpc>
              <a:spcBef>
                <a:spcPts val="690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Испытывает</a:t>
            </a:r>
            <a:r>
              <a:rPr lang="ru-RU" spc="16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трудности</a:t>
            </a:r>
            <a:r>
              <a:rPr lang="ru-RU" spc="1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pc="15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сосанием,</a:t>
            </a:r>
            <a:r>
              <a:rPr lang="ru-RU" spc="16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жеванием</a:t>
            </a:r>
            <a:r>
              <a:rPr lang="ru-RU" spc="1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pc="16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глотанием,</a:t>
            </a:r>
            <a:r>
              <a:rPr lang="ru-RU" spc="16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может</a:t>
            </a:r>
            <a:r>
              <a:rPr lang="ru-RU" spc="16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давиться</a:t>
            </a:r>
            <a:r>
              <a:rPr lang="ru-RU" spc="16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или</a:t>
            </a:r>
            <a:r>
              <a:rPr lang="ru-RU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испытывать боязнь подавиться.</a:t>
            </a:r>
          </a:p>
          <a:p>
            <a:pPr marL="0" lvl="1">
              <a:spcBef>
                <a:spcPts val="35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</a:t>
            </a:r>
            <a:r>
              <a:rPr lang="ru-RU" spc="-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желает/отказывается/очень</a:t>
            </a:r>
            <a:r>
              <a:rPr lang="ru-RU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боится</a:t>
            </a:r>
            <a:r>
              <a:rPr lang="ru-RU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посещения</a:t>
            </a:r>
            <a:r>
              <a:rPr lang="ru-RU" spc="-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стоматолога</a:t>
            </a:r>
            <a:r>
              <a:rPr lang="ru-RU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или</a:t>
            </a:r>
            <a:r>
              <a:rPr lang="ru-RU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лечения</a:t>
            </a:r>
            <a:r>
              <a:rPr lang="ru-RU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зубов.</a:t>
            </a:r>
          </a:p>
          <a:p>
            <a:pPr marL="0" lvl="1">
              <a:spcBef>
                <a:spcPts val="690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Может</a:t>
            </a:r>
            <a:r>
              <a:rPr lang="ru-RU" spc="-6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есть</a:t>
            </a:r>
            <a:r>
              <a:rPr lang="ru-RU" spc="-6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только</a:t>
            </a:r>
            <a:r>
              <a:rPr lang="ru-RU" spc="-6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горячую</a:t>
            </a:r>
            <a:r>
              <a:rPr lang="ru-RU" spc="-6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или</a:t>
            </a:r>
            <a:r>
              <a:rPr lang="ru-RU" spc="-6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только</a:t>
            </a:r>
            <a:r>
              <a:rPr lang="ru-RU" spc="-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холодную</a:t>
            </a:r>
            <a:r>
              <a:rPr lang="ru-RU" spc="-5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пищу.</a:t>
            </a:r>
          </a:p>
          <a:p>
            <a:pPr marL="0" lvl="1">
              <a:spcBef>
                <a:spcPts val="690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Отказывается</a:t>
            </a:r>
            <a:r>
              <a:rPr lang="ru-RU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облизывать</a:t>
            </a:r>
            <a:r>
              <a:rPr lang="ru-RU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конверты,</a:t>
            </a:r>
            <a:r>
              <a:rPr lang="ru-RU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марки</a:t>
            </a:r>
            <a:r>
              <a:rPr lang="ru-RU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или</a:t>
            </a:r>
            <a:r>
              <a:rPr lang="ru-RU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наклейки</a:t>
            </a:r>
            <a:r>
              <a:rPr lang="ru-RU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из-за</a:t>
            </a:r>
            <a:r>
              <a:rPr lang="ru-RU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неприятного</a:t>
            </a:r>
            <a:r>
              <a:rPr lang="ru-RU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вкуса.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4945437"/>
            <a:ext cx="8784976" cy="1267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>
              <a:spcBef>
                <a:spcPts val="440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</a:t>
            </a:r>
            <a:r>
              <a:rPr lang="ru-RU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любит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зубную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пасту</a:t>
            </a:r>
            <a:r>
              <a:rPr lang="ru-RU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или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ополаскиватель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рта.</a:t>
            </a:r>
          </a:p>
          <a:p>
            <a:pPr marL="0" marR="147955" lvl="1" algn="just">
              <a:lnSpc>
                <a:spcPct val="146000"/>
              </a:lnSpc>
              <a:spcBef>
                <a:spcPts val="690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Избегает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приправленных,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острых,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сладких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или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солёных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блюд,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предпочитает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простую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пищу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141807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712968" cy="5712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1770" indent="540385" algn="ctr">
              <a:spcBef>
                <a:spcPts val="5"/>
              </a:spcBef>
              <a:spcAft>
                <a:spcPts val="0"/>
              </a:spcAft>
            </a:pPr>
            <a:r>
              <a:rPr lang="ru-RU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</a:t>
            </a:r>
            <a:r>
              <a:rPr lang="ru-RU" b="1" kern="0" spc="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ребёнка</a:t>
            </a:r>
            <a:r>
              <a:rPr lang="ru-RU" b="1" kern="0" spc="10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сниженная</a:t>
            </a:r>
            <a:r>
              <a:rPr lang="ru-RU" b="1" kern="0" spc="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чувствительность</a:t>
            </a:r>
            <a:r>
              <a:rPr lang="ru-RU" b="1" kern="0" spc="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b="1" kern="0" spc="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оральным</a:t>
            </a:r>
            <a:r>
              <a:rPr lang="ru-RU" b="1" kern="0" spc="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сигналам</a:t>
            </a:r>
            <a:r>
              <a:rPr lang="ru-RU" b="1" kern="0" spc="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(пониженная</a:t>
            </a:r>
            <a:r>
              <a:rPr lang="ru-RU" b="1" kern="0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чувствительность)</a:t>
            </a:r>
            <a:r>
              <a:rPr lang="ru-RU" b="1" kern="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если он:</a:t>
            </a:r>
          </a:p>
          <a:p>
            <a:pPr marL="0" marR="143510" lvl="1">
              <a:lnSpc>
                <a:spcPct val="146000"/>
              </a:lnSpc>
              <a:spcBef>
                <a:spcPts val="690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Постоянно</a:t>
            </a:r>
            <a:r>
              <a:rPr lang="ru-RU" spc="1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тянет</a:t>
            </a:r>
            <a:r>
              <a:rPr lang="ru-RU" spc="15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предметы</a:t>
            </a:r>
            <a:r>
              <a:rPr lang="ru-RU" spc="15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pc="16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рот,</a:t>
            </a:r>
            <a:r>
              <a:rPr lang="ru-RU" spc="1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даже</a:t>
            </a:r>
            <a:r>
              <a:rPr lang="ru-RU" spc="1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после</a:t>
            </a:r>
            <a:r>
              <a:rPr lang="ru-RU" spc="1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того,</a:t>
            </a:r>
            <a:r>
              <a:rPr lang="ru-RU" spc="1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как</a:t>
            </a:r>
            <a:r>
              <a:rPr lang="ru-RU" spc="15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вырос</a:t>
            </a:r>
            <a:r>
              <a:rPr lang="ru-RU" spc="1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из</a:t>
            </a:r>
            <a:r>
              <a:rPr lang="ru-RU" spc="17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младенческого</a:t>
            </a:r>
            <a:r>
              <a:rPr lang="ru-RU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возраста.</a:t>
            </a:r>
          </a:p>
          <a:p>
            <a:pPr marL="0" marR="144780" lvl="1">
              <a:lnSpc>
                <a:spcPct val="146000"/>
              </a:lnSpc>
              <a:spcBef>
                <a:spcPts val="10"/>
              </a:spcBef>
              <a:spcAft>
                <a:spcPts val="0"/>
              </a:spcAft>
              <a:tabLst>
                <a:tab pos="449263" algn="l"/>
                <a:tab pos="731838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Может</a:t>
            </a:r>
            <a:r>
              <a:rPr lang="ru-RU" spc="2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лизать,</a:t>
            </a:r>
            <a:r>
              <a:rPr lang="ru-RU" spc="2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пробовать</a:t>
            </a:r>
            <a:r>
              <a:rPr lang="ru-RU" spc="2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или</a:t>
            </a:r>
            <a:r>
              <a:rPr lang="ru-RU" spc="2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жевать</a:t>
            </a:r>
            <a:r>
              <a:rPr lang="ru-RU" spc="2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несъедобные</a:t>
            </a:r>
            <a:r>
              <a:rPr lang="ru-RU" spc="2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объекты</a:t>
            </a:r>
            <a:r>
              <a:rPr lang="ru-RU" spc="2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(землю,</a:t>
            </a:r>
            <a:r>
              <a:rPr lang="ru-RU" spc="2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траву,</a:t>
            </a:r>
            <a:r>
              <a:rPr lang="ru-RU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ткань…).</a:t>
            </a:r>
          </a:p>
          <a:p>
            <a:pPr marL="0" lvl="1">
              <a:spcBef>
                <a:spcPts val="45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Часто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жуёт волосы,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одежду</a:t>
            </a:r>
            <a:r>
              <a:rPr lang="ru-RU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или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пальцы.</a:t>
            </a:r>
          </a:p>
          <a:p>
            <a:pPr marL="0" marR="147955" lvl="1">
              <a:lnSpc>
                <a:spcPct val="146000"/>
              </a:lnSpc>
              <a:spcBef>
                <a:spcPts val="680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Предпочитает</a:t>
            </a:r>
            <a:r>
              <a:rPr lang="ru-RU" spc="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пищу</a:t>
            </a:r>
            <a:r>
              <a:rPr lang="ru-RU" spc="25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pc="29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сильным</a:t>
            </a:r>
            <a:r>
              <a:rPr lang="ru-RU" spc="28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вкусом</a:t>
            </a:r>
            <a:r>
              <a:rPr lang="ru-RU" spc="28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(например,</a:t>
            </a:r>
            <a:r>
              <a:rPr lang="ru-RU" spc="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слишком</a:t>
            </a:r>
            <a:r>
              <a:rPr lang="ru-RU" spc="28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острую,</a:t>
            </a:r>
            <a:r>
              <a:rPr lang="ru-RU" spc="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сладкую,</a:t>
            </a:r>
            <a:r>
              <a:rPr lang="ru-RU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кислую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или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солёную).</a:t>
            </a:r>
          </a:p>
          <a:p>
            <a:pPr marL="0" lvl="1">
              <a:spcBef>
                <a:spcPts val="35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Испытывает</a:t>
            </a:r>
            <a:r>
              <a:rPr lang="ru-RU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избыточное</a:t>
            </a:r>
            <a:r>
              <a:rPr lang="ru-RU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слюноотделение</a:t>
            </a:r>
            <a:r>
              <a:rPr lang="ru-RU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после</a:t>
            </a:r>
            <a:r>
              <a:rPr lang="ru-RU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прорезывания</a:t>
            </a:r>
            <a:r>
              <a:rPr lang="ru-RU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зубов.</a:t>
            </a:r>
          </a:p>
          <a:p>
            <a:pPr marL="0" lvl="1">
              <a:spcBef>
                <a:spcPts val="690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Ведёт</a:t>
            </a:r>
            <a:r>
              <a:rPr lang="ru-RU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себя</a:t>
            </a:r>
            <a:r>
              <a:rPr lang="ru-RU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так,</a:t>
            </a:r>
            <a:r>
              <a:rPr lang="ru-RU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будто</a:t>
            </a:r>
            <a:r>
              <a:rPr lang="ru-RU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любая</a:t>
            </a:r>
            <a:r>
              <a:rPr lang="ru-RU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пища</a:t>
            </a:r>
            <a:r>
              <a:rPr lang="ru-RU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имеет</a:t>
            </a:r>
            <a:r>
              <a:rPr lang="ru-RU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одинаковый</a:t>
            </a:r>
            <a:r>
              <a:rPr lang="ru-RU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вкус.</a:t>
            </a:r>
          </a:p>
          <a:p>
            <a:pPr marL="0" lvl="1">
              <a:spcBef>
                <a:spcPts val="690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Всегда</a:t>
            </a:r>
            <a:r>
              <a:rPr lang="ru-RU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добавляет</a:t>
            </a:r>
            <a:r>
              <a:rPr lang="ru-RU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пище</a:t>
            </a:r>
            <a:r>
              <a:rPr lang="ru-RU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слишком</a:t>
            </a:r>
            <a:r>
              <a:rPr lang="ru-RU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много</a:t>
            </a:r>
            <a:r>
              <a:rPr lang="ru-RU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приправ</a:t>
            </a:r>
            <a:r>
              <a:rPr lang="ru-RU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или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соусов.</a:t>
            </a:r>
          </a:p>
          <a:p>
            <a:pPr marL="0" lvl="1">
              <a:spcBef>
                <a:spcPts val="680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Любит</a:t>
            </a:r>
            <a:r>
              <a:rPr lang="ru-RU" spc="-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вибрирующие</a:t>
            </a:r>
            <a:r>
              <a:rPr lang="ru-RU" spc="-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зубные</a:t>
            </a:r>
            <a:r>
              <a:rPr lang="ru-RU" spc="-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щётки</a:t>
            </a:r>
            <a:r>
              <a:rPr lang="ru-RU" spc="-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pc="-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даже</a:t>
            </a:r>
            <a:r>
              <a:rPr lang="ru-RU" spc="-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походы</a:t>
            </a:r>
            <a:r>
              <a:rPr lang="ru-RU" spc="-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pc="-5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зубному</a:t>
            </a:r>
            <a:r>
              <a:rPr lang="ru-RU" spc="-6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врачу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lvl="1">
              <a:spcBef>
                <a:spcPts val="680"/>
              </a:spcBef>
              <a:spcAft>
                <a:spcPts val="0"/>
              </a:spcAft>
              <a:tabLst>
                <a:tab pos="732790" algn="l"/>
              </a:tabLs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32790" algn="ctr">
              <a:spcBef>
                <a:spcPts val="715"/>
              </a:spcBef>
              <a:spcAft>
                <a:spcPts val="0"/>
              </a:spcAft>
            </a:pP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b="1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данном</a:t>
            </a:r>
            <a:r>
              <a:rPr lang="ru-RU" b="1" i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случае</a:t>
            </a:r>
            <a:r>
              <a:rPr lang="ru-RU" b="1" i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рекомендуется</a:t>
            </a:r>
            <a:r>
              <a:rPr lang="ru-RU" b="1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использовать</a:t>
            </a:r>
            <a:r>
              <a:rPr lang="ru-RU" b="1" i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игры</a:t>
            </a:r>
            <a:r>
              <a:rPr lang="ru-RU" b="1" i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b="1" i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упражнения</a:t>
            </a:r>
            <a:r>
              <a:rPr lang="ru-RU" b="1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b="1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развитие  вкуса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91770" algn="ctr">
              <a:spcAft>
                <a:spcPts val="0"/>
              </a:spcAft>
            </a:pPr>
            <a:r>
              <a:rPr lang="ru-RU" sz="13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417730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43808" y="260648"/>
            <a:ext cx="33762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kern="0" dirty="0" smtClean="0">
                <a:latin typeface="Times New Roman" panose="02020603050405020304" pitchFamily="18" charset="0"/>
              </a:rPr>
              <a:t>Обонятельная система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776969"/>
            <a:ext cx="8712968" cy="6075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1770" marR="144780" indent="540385" algn="ctr">
              <a:spcBef>
                <a:spcPts val="0"/>
              </a:spcBef>
              <a:spcAft>
                <a:spcPts val="0"/>
              </a:spcAft>
              <a:tabLst>
                <a:tab pos="1174115" algn="l"/>
                <a:tab pos="2051050" algn="l"/>
                <a:tab pos="3208655" algn="l"/>
                <a:tab pos="5191125" algn="l"/>
              </a:tabLst>
            </a:pP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 ребёнка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выявляется   гиперчувствительность</a:t>
            </a:r>
          </a:p>
          <a:p>
            <a:pPr marL="191770" marR="144780" indent="540385" algn="ctr">
              <a:spcBef>
                <a:spcPts val="0"/>
              </a:spcBef>
              <a:spcAft>
                <a:spcPts val="0"/>
              </a:spcAft>
              <a:tabLst>
                <a:tab pos="1174115" algn="l"/>
                <a:tab pos="2051050" algn="l"/>
                <a:tab pos="3208655" algn="l"/>
                <a:tab pos="5191125" algn="l"/>
              </a:tabLst>
            </a:pPr>
            <a:r>
              <a:rPr lang="ru-RU" sz="2000" b="1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(повышенная</a:t>
            </a:r>
            <a:r>
              <a:rPr lang="ru-RU" sz="2000" b="1" spc="-28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чувствительность) к запахам, если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он: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149225" lvl="1">
              <a:lnSpc>
                <a:spcPct val="146000"/>
              </a:lnSpc>
              <a:spcBef>
                <a:spcPts val="690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Отрицательно</a:t>
            </a:r>
            <a:r>
              <a:rPr lang="ru-RU" spc="10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реагирует</a:t>
            </a:r>
            <a:r>
              <a:rPr lang="ru-RU" spc="1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или</a:t>
            </a:r>
            <a:r>
              <a:rPr lang="ru-RU" spc="1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не</a:t>
            </a:r>
            <a:r>
              <a:rPr lang="ru-RU" spc="10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любит</a:t>
            </a:r>
            <a:r>
              <a:rPr lang="ru-RU" spc="1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запахи,</a:t>
            </a:r>
            <a:r>
              <a:rPr lang="ru-RU" spc="10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которые</a:t>
            </a:r>
            <a:r>
              <a:rPr lang="ru-RU" spc="1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чаще</a:t>
            </a:r>
            <a:r>
              <a:rPr lang="ru-RU" spc="11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всего</a:t>
            </a:r>
            <a:r>
              <a:rPr lang="ru-RU" spc="1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не</a:t>
            </a:r>
            <a:r>
              <a:rPr lang="ru-RU" spc="1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беспокоят</a:t>
            </a:r>
            <a:r>
              <a:rPr lang="ru-RU" spc="-28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или</a:t>
            </a:r>
            <a:r>
              <a:rPr lang="ru-RU" spc="-1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незаметны для других</a:t>
            </a:r>
            <a:r>
              <a:rPr lang="ru-RU" spc="-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людей.</a:t>
            </a:r>
          </a:p>
          <a:p>
            <a:pPr marL="0" marR="147955" lvl="1">
              <a:lnSpc>
                <a:spcPct val="146000"/>
              </a:lnSpc>
              <a:spcBef>
                <a:spcPts val="10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Говорит</a:t>
            </a:r>
            <a:r>
              <a:rPr lang="ru-RU" spc="13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другим</a:t>
            </a:r>
            <a:r>
              <a:rPr lang="ru-RU" spc="1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людям</a:t>
            </a:r>
            <a:r>
              <a:rPr lang="ru-RU" spc="1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(или</a:t>
            </a:r>
            <a:r>
              <a:rPr lang="ru-RU" spc="1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разговаривает</a:t>
            </a:r>
            <a:r>
              <a:rPr lang="ru-RU" spc="1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pc="1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ними)</a:t>
            </a:r>
            <a:r>
              <a:rPr lang="ru-RU" spc="1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r>
              <a:rPr lang="ru-RU" spc="1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том,</a:t>
            </a:r>
            <a:r>
              <a:rPr lang="ru-RU" spc="1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как</a:t>
            </a:r>
            <a:r>
              <a:rPr lang="ru-RU" spc="1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</a:t>
            </a:r>
            <a:r>
              <a:rPr lang="ru-RU" spc="1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них</a:t>
            </a:r>
            <a:r>
              <a:rPr lang="ru-RU" spc="1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плохо</a:t>
            </a:r>
            <a:r>
              <a:rPr lang="ru-RU" spc="1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или</a:t>
            </a:r>
            <a:r>
              <a:rPr lang="ru-RU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необычно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пахнет.</a:t>
            </a:r>
          </a:p>
          <a:p>
            <a:pPr marL="0" lvl="1">
              <a:spcBef>
                <a:spcPts val="35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Отказывается</a:t>
            </a:r>
            <a:r>
              <a:rPr lang="ru-RU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принимать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какую-либо</a:t>
            </a:r>
            <a:r>
              <a:rPr lang="ru-RU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пищу</a:t>
            </a:r>
            <a:r>
              <a:rPr lang="ru-RU" spc="-5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из-за</a:t>
            </a:r>
            <a:r>
              <a:rPr lang="ru-RU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запаха.</a:t>
            </a:r>
          </a:p>
          <a:p>
            <a:pPr marL="0" lvl="1">
              <a:spcBef>
                <a:spcPts val="690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Испытывает</a:t>
            </a:r>
            <a:r>
              <a:rPr lang="ru-RU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отвращение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и/или</a:t>
            </a:r>
            <a:r>
              <a:rPr lang="ru-RU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тошноту</a:t>
            </a:r>
            <a:r>
              <a:rPr lang="ru-RU" spc="-6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запахов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туалете.</a:t>
            </a:r>
          </a:p>
          <a:p>
            <a:pPr marL="0" marR="144780" lvl="1">
              <a:lnSpc>
                <a:spcPct val="145000"/>
              </a:lnSpc>
              <a:spcBef>
                <a:spcPts val="690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Испытывает</a:t>
            </a:r>
            <a:r>
              <a:rPr lang="ru-RU" spc="10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беспокойство/раздражение</a:t>
            </a:r>
            <a:r>
              <a:rPr lang="ru-RU" spc="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</a:t>
            </a:r>
            <a:r>
              <a:rPr lang="ru-RU" spc="10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запаха</a:t>
            </a:r>
            <a:r>
              <a:rPr lang="ru-RU" spc="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духов</a:t>
            </a:r>
            <a:r>
              <a:rPr lang="ru-RU" spc="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или</a:t>
            </a:r>
            <a:r>
              <a:rPr lang="ru-RU" spc="1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одеколона,</a:t>
            </a:r>
            <a:r>
              <a:rPr lang="ru-RU" spc="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бытовых</a:t>
            </a:r>
            <a:r>
              <a:rPr lang="ru-RU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запахов,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запахов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готовящейся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пищи.</a:t>
            </a:r>
          </a:p>
          <a:p>
            <a:pPr marL="0" lvl="1">
              <a:spcBef>
                <a:spcPts val="65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Может</a:t>
            </a:r>
            <a:r>
              <a:rPr lang="ru-RU" spc="-5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из-за</a:t>
            </a:r>
            <a:r>
              <a:rPr lang="ru-RU" spc="-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неприятных</a:t>
            </a:r>
            <a:r>
              <a:rPr lang="ru-RU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запахов</a:t>
            </a:r>
            <a:r>
              <a:rPr lang="ru-RU" spc="-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отказаться</a:t>
            </a:r>
            <a:r>
              <a:rPr lang="ru-RU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играть</a:t>
            </a:r>
            <a:r>
              <a:rPr lang="ru-RU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pc="-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гостях.</a:t>
            </a:r>
          </a:p>
          <a:p>
            <a:pPr marL="0" lvl="1">
              <a:spcBef>
                <a:spcPts val="675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Определяет,</a:t>
            </a:r>
            <a:r>
              <a:rPr lang="ru-RU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нравится</a:t>
            </a:r>
            <a:r>
              <a:rPr lang="ru-RU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ли</a:t>
            </a:r>
            <a:r>
              <a:rPr lang="ru-RU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ему/ей</a:t>
            </a:r>
            <a:r>
              <a:rPr lang="ru-RU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новой</a:t>
            </a:r>
            <a:r>
              <a:rPr lang="ru-RU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место</a:t>
            </a:r>
            <a:r>
              <a:rPr lang="ru-RU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или</a:t>
            </a:r>
            <a:r>
              <a:rPr lang="ru-RU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кто-либо</a:t>
            </a:r>
            <a:r>
              <a:rPr lang="ru-RU" spc="-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</a:t>
            </a:r>
            <a:r>
              <a:rPr lang="ru-RU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запаху.</a:t>
            </a:r>
          </a:p>
          <a:p>
            <a:pPr marL="641350">
              <a:spcBef>
                <a:spcPts val="720"/>
              </a:spcBef>
              <a:spcAft>
                <a:spcPts val="0"/>
              </a:spcAft>
            </a:pP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</a:t>
            </a:r>
            <a:r>
              <a:rPr lang="ru-RU" b="1" i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повышенной</a:t>
            </a:r>
            <a:r>
              <a:rPr lang="ru-RU" b="1" i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чувствительности</a:t>
            </a:r>
            <a:r>
              <a:rPr lang="ru-RU" b="1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ребёнка</a:t>
            </a:r>
            <a:r>
              <a:rPr lang="ru-RU" b="1" i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b="1" i="1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запахам</a:t>
            </a:r>
            <a:r>
              <a:rPr lang="ru-RU" b="1" i="1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рекомендуется:</a:t>
            </a:r>
          </a:p>
          <a:p>
            <a:pPr marL="0" lvl="2">
              <a:spcBef>
                <a:spcPts val="660"/>
              </a:spcBef>
              <a:spcAft>
                <a:spcPts val="0"/>
              </a:spcAft>
              <a:buSzPts val="1200"/>
              <a:tabLst>
                <a:tab pos="730250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использовать</a:t>
            </a:r>
            <a:r>
              <a:rPr lang="ru-RU" spc="-1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гигиенические</a:t>
            </a:r>
            <a:r>
              <a:rPr lang="ru-RU" spc="-2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средства</a:t>
            </a:r>
            <a:r>
              <a:rPr lang="ru-RU" spc="-2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без</a:t>
            </a:r>
            <a:r>
              <a:rPr lang="ru-RU" spc="-2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запаха;</a:t>
            </a:r>
          </a:p>
          <a:p>
            <a:pPr marL="0" lvl="2">
              <a:spcBef>
                <a:spcPts val="695"/>
              </a:spcBef>
              <a:spcAft>
                <a:spcPts val="0"/>
              </a:spcAft>
              <a:buSzPts val="1200"/>
              <a:tabLst>
                <a:tab pos="730250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не</a:t>
            </a:r>
            <a:r>
              <a:rPr lang="ru-RU" spc="-1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использовать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духи,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ароматизаторы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воздуха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пр.;</a:t>
            </a:r>
          </a:p>
          <a:p>
            <a:pPr marL="0" lvl="2">
              <a:spcBef>
                <a:spcPts val="685"/>
              </a:spcBef>
              <a:spcAft>
                <a:spcPts val="0"/>
              </a:spcAft>
              <a:buSzPts val="1200"/>
              <a:tabLst>
                <a:tab pos="76835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избегать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раздражающих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запахов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настолько,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насколько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это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возможно.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4979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3394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>
                    <a:lumMod val="6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сенсорной  интеграции</a:t>
            </a:r>
            <a:endParaRPr lang="ru-RU" b="1" dirty="0">
              <a:solidFill>
                <a:schemeClr val="tx1">
                  <a:lumMod val="6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58" y="928670"/>
          <a:ext cx="8229600" cy="5095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404664"/>
            <a:ext cx="8784976" cy="5095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32790">
              <a:spcAft>
                <a:spcPts val="0"/>
              </a:spcAft>
            </a:pPr>
            <a:r>
              <a:rPr lang="ru-RU" sz="20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</a:t>
            </a:r>
            <a:r>
              <a:rPr lang="ru-RU" sz="2000" b="1" kern="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ребёнка</a:t>
            </a:r>
            <a:r>
              <a:rPr lang="ru-RU" sz="2000" b="1" kern="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пониженная</a:t>
            </a:r>
            <a:r>
              <a:rPr lang="ru-RU" sz="2000" b="1" kern="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чувствительность</a:t>
            </a:r>
            <a:r>
              <a:rPr lang="ru-RU" sz="2000" b="1" kern="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z="2000" b="1" kern="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запахам,</a:t>
            </a:r>
            <a:r>
              <a:rPr lang="ru-RU" sz="2000" b="1" kern="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если</a:t>
            </a:r>
            <a:r>
              <a:rPr lang="ru-RU" sz="2000" b="1" kern="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он:</a:t>
            </a:r>
            <a:endParaRPr lang="ru-RU" b="1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1" indent="7938">
              <a:spcBef>
                <a:spcPts val="670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pc="-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трудом</a:t>
            </a:r>
            <a:r>
              <a:rPr lang="ru-RU" spc="-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отличает,</a:t>
            </a:r>
            <a:r>
              <a:rPr lang="ru-RU" spc="-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</a:t>
            </a:r>
            <a:r>
              <a:rPr lang="ru-RU" spc="-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замечает</a:t>
            </a:r>
            <a:r>
              <a:rPr lang="ru-RU" spc="-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или</a:t>
            </a:r>
            <a:r>
              <a:rPr lang="ru-RU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игнорирует</a:t>
            </a:r>
            <a:r>
              <a:rPr lang="ru-RU" spc="-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неприятные</a:t>
            </a:r>
            <a:r>
              <a:rPr lang="ru-RU" spc="-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запахи.</a:t>
            </a:r>
          </a:p>
          <a:p>
            <a:pPr marL="0" marR="146050" lvl="1">
              <a:lnSpc>
                <a:spcPct val="145000"/>
              </a:lnSpc>
              <a:spcBef>
                <a:spcPts val="690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Может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выпить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или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съесть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что-либо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ядовитое,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потому</a:t>
            </a:r>
            <a:r>
              <a:rPr lang="ru-RU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что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замечает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неприятного</a:t>
            </a:r>
            <a:r>
              <a:rPr lang="ru-RU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запаха.</a:t>
            </a:r>
          </a:p>
          <a:p>
            <a:pPr marL="0" lvl="1">
              <a:spcBef>
                <a:spcPts val="65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Испытывает</a:t>
            </a:r>
            <a:r>
              <a:rPr lang="ru-RU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сложности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различении</a:t>
            </a:r>
            <a:r>
              <a:rPr lang="ru-RU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запахов.</a:t>
            </a:r>
          </a:p>
          <a:p>
            <a:pPr marL="0" lvl="1">
              <a:spcBef>
                <a:spcPts val="675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</a:t>
            </a:r>
            <a:r>
              <a:rPr lang="ru-RU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замечает</a:t>
            </a:r>
            <a:r>
              <a:rPr lang="ru-RU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запахов,</a:t>
            </a:r>
            <a:r>
              <a:rPr lang="ru-RU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pc="-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которые</a:t>
            </a:r>
            <a:r>
              <a:rPr lang="ru-RU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обычно</a:t>
            </a:r>
            <a:r>
              <a:rPr lang="ru-RU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жалуются</a:t>
            </a:r>
            <a:r>
              <a:rPr lang="ru-RU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другие.</a:t>
            </a:r>
          </a:p>
          <a:p>
            <a:pPr marL="0" marR="145415" lvl="1">
              <a:lnSpc>
                <a:spcPct val="146000"/>
              </a:lnSpc>
              <a:spcBef>
                <a:spcPts val="690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Очень</a:t>
            </a:r>
            <a:r>
              <a:rPr lang="ru-RU" spc="1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внимательно</a:t>
            </a:r>
            <a:r>
              <a:rPr lang="ru-RU" spc="19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принюхивается</a:t>
            </a:r>
            <a:r>
              <a:rPr lang="ru-RU" spc="1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</a:t>
            </a:r>
            <a:r>
              <a:rPr lang="ru-RU" spc="1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знакомстве</a:t>
            </a:r>
            <a:r>
              <a:rPr lang="ru-RU" spc="18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pc="1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новыми</a:t>
            </a:r>
            <a:r>
              <a:rPr lang="ru-RU" spc="19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местами,</a:t>
            </a:r>
            <a:r>
              <a:rPr lang="ru-RU" spc="18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людьми</a:t>
            </a:r>
            <a:r>
              <a:rPr lang="ru-RU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или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предметами.</a:t>
            </a:r>
          </a:p>
          <a:p>
            <a:pPr marL="0" lvl="1">
              <a:spcBef>
                <a:spcPts val="35"/>
              </a:spcBef>
              <a:spcAft>
                <a:spcPts val="0"/>
              </a:spcAft>
              <a:tabLst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Изучает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предметы,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нюхая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их.</a:t>
            </a:r>
          </a:p>
          <a:p>
            <a:pPr marL="641350" algn="ctr">
              <a:spcBef>
                <a:spcPts val="715"/>
              </a:spcBef>
              <a:spcAft>
                <a:spcPts val="0"/>
              </a:spcAft>
            </a:pP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b="1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данном</a:t>
            </a:r>
            <a:r>
              <a:rPr lang="ru-RU" b="1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случае</a:t>
            </a:r>
            <a:r>
              <a:rPr lang="ru-RU" b="1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рекомендуется:</a:t>
            </a:r>
          </a:p>
          <a:p>
            <a:pPr lvl="0">
              <a:spcBef>
                <a:spcPts val="660"/>
              </a:spcBef>
              <a:spcAft>
                <a:spcPts val="0"/>
              </a:spcAft>
              <a:buSzPts val="1200"/>
              <a:tabLst>
                <a:tab pos="732155" algn="l"/>
                <a:tab pos="73279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заниматься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ребёнком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упражнениями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играми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развитие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обоняния;</a:t>
            </a:r>
          </a:p>
          <a:p>
            <a:pPr lvl="0">
              <a:spcBef>
                <a:spcPts val="340"/>
              </a:spcBef>
              <a:spcAft>
                <a:spcPts val="0"/>
              </a:spcAft>
              <a:buSzPts val="1200"/>
              <a:tabLst>
                <a:tab pos="732155" algn="l"/>
                <a:tab pos="732790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использовать</a:t>
            </a:r>
            <a:r>
              <a:rPr lang="ru-RU" spc="-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продукты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резкими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запахами.</a:t>
            </a:r>
          </a:p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</a:t>
            </a:r>
            <a:r>
              <a:rPr lang="ru-RU" spc="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забывайте</a:t>
            </a:r>
            <a:r>
              <a:rPr lang="ru-RU" spc="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</a:t>
            </a:r>
            <a:r>
              <a:rPr lang="ru-RU" spc="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существование</a:t>
            </a:r>
            <a:r>
              <a:rPr lang="ru-RU" spc="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ароматерапии</a:t>
            </a:r>
            <a:r>
              <a:rPr lang="ru-RU" spc="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pc="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влияние</a:t>
            </a:r>
            <a:r>
              <a:rPr lang="ru-RU" spc="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различных</a:t>
            </a:r>
            <a:r>
              <a:rPr lang="ru-RU" spc="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запахов</a:t>
            </a:r>
            <a:r>
              <a:rPr lang="ru-RU" spc="-2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(в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том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числе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ароматических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масел)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организм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человека.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596846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620688"/>
            <a:ext cx="8640960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 родители!</a:t>
            </a:r>
          </a:p>
          <a:p>
            <a:pPr algn="ctr"/>
            <a:endParaRPr lang="ru-RU" sz="3600" b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вы замечаете подобные признаки у своего ребенка, и  эти  признаки проявляются все чаще, интенсивней, и системно, как дома так и в детском саду или в любой другой обстановке  – значит у вашего ребенка наблюдается </a:t>
            </a:r>
          </a:p>
          <a:p>
            <a:pPr algn="ctr"/>
            <a:r>
              <a:rPr lang="ru-RU" sz="3200" b="1" u="sng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сенсорной интеграции</a:t>
            </a:r>
            <a:endParaRPr lang="ru-RU" sz="3200" b="1" dirty="0" smtClean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b="1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Вам необходимо обратиться за помощью к психологу!!!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355777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39752" y="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 и как проводятся занятия по сенсорной интеграции</a:t>
            </a:r>
            <a:r>
              <a:rPr lang="ru-RU" b="1" dirty="0"/>
              <a:t>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69268" y="830997"/>
            <a:ext cx="871296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Обычно занятия по сенсорной интеграции проводятся специалистами в детских коррекционно-развивающих центрах. Под данный вид занятий отводится отдельная комната. Зал оборудуют различными предметами игрового формата, взаимодействие с которыми положительно сказывается на развитии функций головного мозга и всех сенсорных системах.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9268" y="2462213"/>
            <a:ext cx="8712968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включает в себя «сенсорная комната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у психолога?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Различные гамаки, маты, балансиры, качалки в разных формах (бревно, платформа, бочка, куб, шар и т.д.).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Различные виды шведских стенок, комплексы со спортивно-игровым уклоном.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«Сухие» бассейны, водяные матрацы и батуты.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Веревочные тоннели и сенсорные дорожки для ходьбы.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Лотки с различными предметами для развития мелкой моторики (песок, крупы, шарики и т.д.).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Бизиборды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бизикубы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бизидомики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Утяжеленные одеяла и подушки.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Шуршащие предметы, яркие (разных цветов и форм).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Развивающие коврики и столы.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Световое и звуковое оборудование и т.п.</a:t>
            </a:r>
          </a:p>
          <a:p>
            <a:pPr algn="ctr"/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74669156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2951" y="520242"/>
            <a:ext cx="864096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проводит такие занятия?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Сенсорная интеграция – это, прежде всего,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сенсорными системами ребенка, поэтому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чаще всего занятия с использованием сенсорно-интегративных методик проводят </a:t>
            </a:r>
            <a:r>
              <a:rPr lang="ru-RU" sz="2400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сами психологи, прошедшие курс по сенсорной интеграции, нейропсихологии </a:t>
            </a:r>
            <a:r>
              <a:rPr lang="ru-RU" sz="24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дефектологи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прошедшие образование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данному направлению.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3284984"/>
            <a:ext cx="878497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Сказать более точно, кто будет работать непосредственно с Вашим ребенком, можно только после проведения диагностики и выявления в ее результате конкретных нарушений. Программа по восстановлению и/или развитию сенсомоторных функций подбирается индивидуально; для каждого ребенка это разные игры и занятия, направленные непосредственно на ту область, которая ему дается сложнее.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8835871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7016" y="188640"/>
            <a:ext cx="885698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что использование сенсорной интеграции не принуждает ребенка к труднореализуемым действиям, напротив, использование игровой механики увлекает и заинтересовывает, просто влияет на те же области головного мозга, которые отвечают и за трудные для конкретного ребенка действия.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4103" y="3140968"/>
            <a:ext cx="9069897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 понимать, что чем раньше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 начнете занятия 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специалистами 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коррекции и развитию сенсорной интеграции, 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 быстрее 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ваш ребенок сможет адаптироваться 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внешним  условиям окружающей и социальной среды,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адаптироваться к детскому саду и не только.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12199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Содержимое 1"/>
          <p:cNvSpPr>
            <a:spLocks noGrp="1"/>
          </p:cNvSpPr>
          <p:nvPr>
            <p:ph idx="1"/>
          </p:nvPr>
        </p:nvSpPr>
        <p:spPr>
          <a:xfrm>
            <a:off x="457200" y="785813"/>
            <a:ext cx="8229600" cy="5310187"/>
          </a:xfrm>
        </p:spPr>
        <p:txBody>
          <a:bodyPr>
            <a:normAutofit/>
          </a:bodyPr>
          <a:lstStyle/>
          <a:p>
            <a:pPr algn="ctr">
              <a:buFont typeface="Wingdings 2" pitchFamily="18" charset="2"/>
              <a:buNone/>
            </a:pPr>
            <a:r>
              <a:rPr lang="ru-RU" sz="9600" b="1" smtClean="0">
                <a:solidFill>
                  <a:srgbClr val="0000CC"/>
                </a:solidFill>
              </a:rPr>
              <a:t>Спасибо  </a:t>
            </a:r>
          </a:p>
          <a:p>
            <a:pPr algn="ctr">
              <a:buFont typeface="Wingdings 2" pitchFamily="18" charset="2"/>
              <a:buNone/>
            </a:pPr>
            <a:r>
              <a:rPr lang="ru-RU" sz="9600" b="1" smtClean="0">
                <a:solidFill>
                  <a:srgbClr val="0000CC"/>
                </a:solidFill>
              </a:rPr>
              <a:t>за  внимание!</a:t>
            </a:r>
          </a:p>
          <a:p>
            <a:endParaRPr lang="ru-RU" sz="9600" smtClean="0">
              <a:solidFill>
                <a:srgbClr val="00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88640"/>
            <a:ext cx="8784976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Нарушения сенсорной интеграции возникают в результате следующих причин:</a:t>
            </a:r>
            <a:b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Генетическая предрасположенность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Патологии внутриутробного развития/внутриутробные инфекции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Родовые травмы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Патологии в новорожденном/грудничковом периодах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Средовые факторы (экология)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Нарушения нервно-психического развития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Черепно-мозговые травмы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Детский церебральный паралич (ДЦП)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Расстройства аутистического спектра (РАС)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Врожденный аутизм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в результате синдрома дефицита внимания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гиперактивности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(СДВГ).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Важно, что дисфункция сенсорной интеграции практически всегда выявляется при аутизме, РАС, ДЦП и при повреждениях головного мозга (например, черепно-мозговые травмы); часто - при СДВГ.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СДВГ, РАС, ДЦП и аутизме комплексные занятия с сенсорной интеграцией необходимы в 100% случаев, т.к. являются одним из эффективных методом для развития высших психических функций детей с нарушениями мозговой деятельности и повреждениями коры головного мозга.</a:t>
            </a:r>
          </a:p>
        </p:txBody>
      </p:sp>
    </p:spTree>
    <p:extLst>
      <p:ext uri="{BB962C8B-B14F-4D97-AF65-F5344CB8AC3E}">
        <p14:creationId xmlns:p14="http://schemas.microsoft.com/office/powerpoint/2010/main" val="27308310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27376" y="27856"/>
            <a:ext cx="5616624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Сенсорная  интеграция  начинается  в  утробе  матери,  когда  мозг плода  ощущает  движения  материнского  тела.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0000"/>
              </a:lnSpc>
            </a:pPr>
            <a:r>
              <a:rPr lang="ru-RU" sz="22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6–7 недель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ребенка уже есть первый орган чувств –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вестибулярный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аппарат. Он помогает даже в  безопорном  пространстве поддерживает  равновесие  тела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8889" t="25286" r="6666"/>
          <a:stretch/>
        </p:blipFill>
        <p:spPr>
          <a:xfrm>
            <a:off x="116632" y="95663"/>
            <a:ext cx="3168352" cy="241324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16632" y="2575246"/>
            <a:ext cx="884785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buFont typeface="Wingdings 2"/>
              <a:buNone/>
              <a:defRPr/>
            </a:pPr>
            <a:r>
              <a:rPr lang="ru-RU" sz="2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7,5 недель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 плода  появляется  кожная  чувствительность. </a:t>
            </a:r>
          </a:p>
          <a:p>
            <a:pPr eaLnBrk="1" fontAlgn="auto" hangingPunct="1">
              <a:buFont typeface="Wingdings 2"/>
              <a:buNone/>
              <a:defRPr/>
            </a:pPr>
            <a:r>
              <a:rPr lang="ru-RU" sz="2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недель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становятся чувствительными лицо и ладошки. </a:t>
            </a:r>
          </a:p>
          <a:p>
            <a:pPr eaLnBrk="1" fontAlgn="auto" hangingPunct="1">
              <a:buFont typeface="Wingdings 2"/>
              <a:buNone/>
              <a:defRPr/>
            </a:pPr>
            <a:r>
              <a:rPr lang="ru-RU" sz="2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9 недель </a:t>
            </a:r>
            <a:r>
              <a:rPr lang="ru-RU" sz="24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плода появляются вкусовые рецепторы и формируется вкусовая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чувствительность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fontAlgn="auto" hangingPunct="1">
              <a:buFont typeface="Wingdings 2"/>
              <a:buNone/>
              <a:defRPr/>
            </a:pPr>
            <a:r>
              <a:rPr lang="ru-RU" sz="2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 и 16 недель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Плод  начинает  слышать. До  16  недель  он воспринимает  звук  только  как  вибрацию. В  16  недель   на  УЗИ   видно реакцию  ребенка  непосредственно  на  звук – он  может  поворачивать голову  в  ту  сторону, откуда  раздался  заинтересовавший  его  звук.</a:t>
            </a:r>
          </a:p>
          <a:p>
            <a:pPr fontAlgn="auto">
              <a:defRPr/>
            </a:pPr>
            <a:r>
              <a:rPr lang="ru-RU" sz="2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 недель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 ребенка  начинают работать  органы  зрения.</a:t>
            </a:r>
          </a:p>
          <a:p>
            <a:pPr eaLnBrk="1" fontAlgn="auto" hangingPunct="1">
              <a:buFont typeface="Wingdings 2"/>
              <a:buNone/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585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39752" y="260648"/>
            <a:ext cx="52268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Вестибулярная система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937517"/>
            <a:ext cx="7500094" cy="5625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02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Текст 2"/>
          <p:cNvSpPr>
            <a:spLocks noGrp="1"/>
          </p:cNvSpPr>
          <p:nvPr>
            <p:ph type="body" sz="half" idx="4294967295"/>
          </p:nvPr>
        </p:nvSpPr>
        <p:spPr>
          <a:xfrm>
            <a:off x="0" y="188913"/>
            <a:ext cx="5870575" cy="187166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2000" b="1" dirty="0" smtClean="0"/>
              <a:t> </a:t>
            </a:r>
            <a:r>
              <a:rPr lang="ru-RU" sz="2000" b="1" dirty="0" smtClean="0">
                <a:solidFill>
                  <a:schemeClr val="bg1"/>
                </a:solidFill>
              </a:rPr>
              <a:t>	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70676" y="404664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Известно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вестибулярная система начинает функционировать на 21 день внутриутробного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Вестибулярная система помогает ребёнку преодолевать земное притяжение и сохранять вертикальное положение.</a:t>
            </a:r>
          </a:p>
          <a:p>
            <a:pPr algn="ctr"/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0676" y="2060575"/>
            <a:ext cx="86409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происходит в материнской утробе?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Жизнедеятельность матери круглые сутки «питает» плод движениями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Даже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мать спит, сердечные ритмы, дыхание, внутренние органы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беременной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женщины сообщают ее ребенку ритмичные укачивающие движения.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Своими собственными движениями ребенок пробуждает реакцию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своих  органов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чувств. 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Задолго до того как мать начинает чувствовать его движения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(лишь на четвертом-пятом месяце ребенок вырастает настолько, чтобы касаться стенок матки, после чего мать впервые ощущает его движения), он уже может сгибаться, потягиваться и переворачиваться.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3240</TotalTime>
  <Words>4008</Words>
  <Application>Microsoft Office PowerPoint</Application>
  <PresentationFormat>Экран (4:3)</PresentationFormat>
  <Paragraphs>462</Paragraphs>
  <Slides>55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55</vt:i4>
      </vt:variant>
    </vt:vector>
  </HeadingPairs>
  <TitlesOfParts>
    <vt:vector size="63" baseType="lpstr">
      <vt:lpstr>Arial</vt:lpstr>
      <vt:lpstr>Calibri</vt:lpstr>
      <vt:lpstr>Calibri Light</vt:lpstr>
      <vt:lpstr>Symbol</vt:lpstr>
      <vt:lpstr>Times New Roman</vt:lpstr>
      <vt:lpstr>Wingdings</vt:lpstr>
      <vt:lpstr>Wingdings 2</vt:lpstr>
      <vt:lpstr>Тема Office</vt:lpstr>
      <vt:lpstr>Презентация PowerPoint</vt:lpstr>
      <vt:lpstr>Презентация PowerPoint</vt:lpstr>
      <vt:lpstr>Презентация PowerPoint</vt:lpstr>
      <vt:lpstr>Сенсорная интеграция</vt:lpstr>
      <vt:lpstr>Системы сенсорной  интеграции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Фундаментальный  уровень  интеграции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CO-Alla</cp:lastModifiedBy>
  <cp:revision>153</cp:revision>
  <dcterms:created xsi:type="dcterms:W3CDTF">2011-12-04T11:27:39Z</dcterms:created>
  <dcterms:modified xsi:type="dcterms:W3CDTF">2021-11-29T10:17:29Z</dcterms:modified>
</cp:coreProperties>
</file>